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media/image7.jpg" ContentType="image/jpeg"/>
  <Override PartName="/ppt/media/image8.jpg" ContentType="image/jpeg"/>
  <Override PartName="/ppt/media/image9.jpg" ContentType="image/jpeg"/>
  <Override PartName="/ppt/media/image10.jpg" ContentType="image/jpeg"/>
  <Override PartName="/ppt/media/image11.jpg" ContentType="image/jpeg"/>
  <Override PartName="/ppt/media/image16.jpg" ContentType="image/jpeg"/>
  <Override PartName="/ppt/media/image22.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257" r:id="rId2"/>
    <p:sldId id="355" r:id="rId3"/>
    <p:sldId id="319" r:id="rId4"/>
    <p:sldId id="313" r:id="rId5"/>
    <p:sldId id="311" r:id="rId6"/>
    <p:sldId id="314" r:id="rId7"/>
    <p:sldId id="315" r:id="rId8"/>
    <p:sldId id="316" r:id="rId9"/>
    <p:sldId id="317" r:id="rId10"/>
    <p:sldId id="318" r:id="rId11"/>
    <p:sldId id="279" r:id="rId12"/>
    <p:sldId id="280" r:id="rId13"/>
    <p:sldId id="282" r:id="rId14"/>
    <p:sldId id="281" r:id="rId15"/>
    <p:sldId id="310" r:id="rId16"/>
    <p:sldId id="322" r:id="rId17"/>
    <p:sldId id="323" r:id="rId18"/>
    <p:sldId id="324" r:id="rId19"/>
    <p:sldId id="325" r:id="rId20"/>
    <p:sldId id="338" r:id="rId21"/>
    <p:sldId id="326" r:id="rId22"/>
    <p:sldId id="357" r:id="rId23"/>
    <p:sldId id="363" r:id="rId24"/>
    <p:sldId id="356" r:id="rId25"/>
    <p:sldId id="358" r:id="rId26"/>
    <p:sldId id="359" r:id="rId27"/>
    <p:sldId id="360" r:id="rId28"/>
    <p:sldId id="361" r:id="rId29"/>
    <p:sldId id="365" r:id="rId30"/>
    <p:sldId id="366" r:id="rId31"/>
    <p:sldId id="370" r:id="rId32"/>
    <p:sldId id="372" r:id="rId33"/>
    <p:sldId id="371" r:id="rId34"/>
    <p:sldId id="422" r:id="rId35"/>
    <p:sldId id="374" r:id="rId36"/>
    <p:sldId id="342" r:id="rId37"/>
    <p:sldId id="376" r:id="rId38"/>
    <p:sldId id="375" r:id="rId39"/>
    <p:sldId id="398" r:id="rId40"/>
    <p:sldId id="423" r:id="rId41"/>
    <p:sldId id="378" r:id="rId42"/>
    <p:sldId id="380" r:id="rId43"/>
    <p:sldId id="434" r:id="rId44"/>
    <p:sldId id="402" r:id="rId45"/>
    <p:sldId id="435" r:id="rId46"/>
    <p:sldId id="436" r:id="rId47"/>
    <p:sldId id="403" r:id="rId48"/>
    <p:sldId id="399" r:id="rId49"/>
    <p:sldId id="425" r:id="rId50"/>
    <p:sldId id="426" r:id="rId51"/>
    <p:sldId id="427" r:id="rId52"/>
    <p:sldId id="428" r:id="rId53"/>
    <p:sldId id="431" r:id="rId54"/>
    <p:sldId id="430" r:id="rId55"/>
    <p:sldId id="405" r:id="rId56"/>
    <p:sldId id="433" r:id="rId57"/>
    <p:sldId id="432" r:id="rId58"/>
    <p:sldId id="442" r:id="rId59"/>
    <p:sldId id="424" r:id="rId60"/>
    <p:sldId id="381" r:id="rId61"/>
    <p:sldId id="408" r:id="rId62"/>
    <p:sldId id="438" r:id="rId63"/>
    <p:sldId id="439" r:id="rId64"/>
    <p:sldId id="440" r:id="rId65"/>
    <p:sldId id="441" r:id="rId66"/>
    <p:sldId id="410" r:id="rId67"/>
    <p:sldId id="400" r:id="rId68"/>
    <p:sldId id="479" r:id="rId69"/>
    <p:sldId id="480" r:id="rId70"/>
    <p:sldId id="412" r:id="rId71"/>
    <p:sldId id="444" r:id="rId72"/>
    <p:sldId id="445" r:id="rId73"/>
    <p:sldId id="446" r:id="rId74"/>
    <p:sldId id="447" r:id="rId75"/>
    <p:sldId id="421" r:id="rId76"/>
    <p:sldId id="385" r:id="rId77"/>
    <p:sldId id="414" r:id="rId78"/>
    <p:sldId id="452" r:id="rId79"/>
    <p:sldId id="453" r:id="rId80"/>
    <p:sldId id="454" r:id="rId81"/>
    <p:sldId id="455" r:id="rId82"/>
    <p:sldId id="456" r:id="rId83"/>
    <p:sldId id="457" r:id="rId84"/>
    <p:sldId id="416" r:id="rId85"/>
    <p:sldId id="265" r:id="rId86"/>
    <p:sldId id="481" r:id="rId87"/>
    <p:sldId id="482" r:id="rId88"/>
    <p:sldId id="483" r:id="rId89"/>
    <p:sldId id="484" r:id="rId90"/>
    <p:sldId id="487" r:id="rId91"/>
    <p:sldId id="488" r:id="rId92"/>
    <p:sldId id="489" r:id="rId93"/>
    <p:sldId id="418" r:id="rId94"/>
    <p:sldId id="461" r:id="rId95"/>
    <p:sldId id="464" r:id="rId96"/>
    <p:sldId id="468" r:id="rId97"/>
    <p:sldId id="485" r:id="rId98"/>
    <p:sldId id="467" r:id="rId99"/>
    <p:sldId id="486" r:id="rId100"/>
    <p:sldId id="477" r:id="rId101"/>
    <p:sldId id="478" r:id="rId102"/>
    <p:sldId id="364" r:id="rId103"/>
    <p:sldId id="269"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248" autoAdjust="0"/>
  </p:normalViewPr>
  <p:slideViewPr>
    <p:cSldViewPr snapToGrid="0">
      <p:cViewPr varScale="1">
        <p:scale>
          <a:sx n="78" d="100"/>
          <a:sy n="78" d="100"/>
        </p:scale>
        <p:origin x="8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C173B4-A11F-42C6-8FE6-FF2C0902F3D5}" type="datetimeFigureOut">
              <a:rPr lang="en-US" smtClean="0"/>
              <a:t>6/15/2025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D31E74-1BD1-46D7-9612-1EFFCDBD4EB1}" type="slidenum">
              <a:rPr lang="en-US" smtClean="0"/>
              <a:t>‹#›</a:t>
            </a:fld>
            <a:endParaRPr lang="en-US"/>
          </a:p>
        </p:txBody>
      </p:sp>
    </p:spTree>
    <p:extLst>
      <p:ext uri="{BB962C8B-B14F-4D97-AF65-F5344CB8AC3E}">
        <p14:creationId xmlns:p14="http://schemas.microsoft.com/office/powerpoint/2010/main" val="1569077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D31E74-1BD1-46D7-9612-1EFFCDBD4EB1}" type="slidenum">
              <a:rPr lang="en-US" smtClean="0"/>
              <a:t>1</a:t>
            </a:fld>
            <a:endParaRPr lang="en-US"/>
          </a:p>
        </p:txBody>
      </p:sp>
    </p:spTree>
    <p:extLst>
      <p:ext uri="{BB962C8B-B14F-4D97-AF65-F5344CB8AC3E}">
        <p14:creationId xmlns:p14="http://schemas.microsoft.com/office/powerpoint/2010/main" val="4139757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8F80C-50B5-E76D-0BC5-EABACDF9F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28469A-4762-B3E8-46E9-B45E99BE0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9F427-9040-9ACE-77BC-EFC5B66BA54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B3FECDA-11F5-3F89-B47C-145ABC047375}"/>
              </a:ext>
            </a:extLst>
          </p:cNvPr>
          <p:cNvSpPr>
            <a:spLocks noGrp="1"/>
          </p:cNvSpPr>
          <p:nvPr>
            <p:ph type="sldNum" sz="quarter" idx="5"/>
          </p:nvPr>
        </p:nvSpPr>
        <p:spPr/>
        <p:txBody>
          <a:bodyPr/>
          <a:lstStyle/>
          <a:p>
            <a:fld id="{B6D31E74-1BD1-46D7-9612-1EFFCDBD4EB1}" type="slidenum">
              <a:rPr lang="en-US" smtClean="0"/>
              <a:t>63</a:t>
            </a:fld>
            <a:endParaRPr lang="en-US"/>
          </a:p>
        </p:txBody>
      </p:sp>
    </p:spTree>
    <p:extLst>
      <p:ext uri="{BB962C8B-B14F-4D97-AF65-F5344CB8AC3E}">
        <p14:creationId xmlns:p14="http://schemas.microsoft.com/office/powerpoint/2010/main" val="369964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0FC01-EA57-FC42-D657-F52D7AB17A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BDB9A5-EA44-4FE8-200F-5C5972E879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AD074D-9D76-FCDF-836D-FAC3F8C203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954A6C-93A7-127F-C59F-4F7F0A1F16C2}"/>
              </a:ext>
            </a:extLst>
          </p:cNvPr>
          <p:cNvSpPr>
            <a:spLocks noGrp="1"/>
          </p:cNvSpPr>
          <p:nvPr>
            <p:ph type="sldNum" sz="quarter" idx="5"/>
          </p:nvPr>
        </p:nvSpPr>
        <p:spPr/>
        <p:txBody>
          <a:bodyPr/>
          <a:lstStyle/>
          <a:p>
            <a:fld id="{B6D31E74-1BD1-46D7-9612-1EFFCDBD4EB1}" type="slidenum">
              <a:rPr lang="en-US" smtClean="0"/>
              <a:t>64</a:t>
            </a:fld>
            <a:endParaRPr lang="en-US"/>
          </a:p>
        </p:txBody>
      </p:sp>
    </p:spTree>
    <p:extLst>
      <p:ext uri="{BB962C8B-B14F-4D97-AF65-F5344CB8AC3E}">
        <p14:creationId xmlns:p14="http://schemas.microsoft.com/office/powerpoint/2010/main" val="1395056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3FF2E2-8B29-EC74-A967-94FB1DF01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2C0A20-E7D2-C361-2F34-C31D825B6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98FED6-D096-043E-1502-34719639A8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5C095F-E082-70DE-84D7-C8804B32B1D0}"/>
              </a:ext>
            </a:extLst>
          </p:cNvPr>
          <p:cNvSpPr>
            <a:spLocks noGrp="1"/>
          </p:cNvSpPr>
          <p:nvPr>
            <p:ph type="sldNum" sz="quarter" idx="5"/>
          </p:nvPr>
        </p:nvSpPr>
        <p:spPr/>
        <p:txBody>
          <a:bodyPr/>
          <a:lstStyle/>
          <a:p>
            <a:fld id="{B6D31E74-1BD1-46D7-9612-1EFFCDBD4EB1}" type="slidenum">
              <a:rPr lang="en-US" smtClean="0"/>
              <a:t>65</a:t>
            </a:fld>
            <a:endParaRPr lang="en-US"/>
          </a:p>
        </p:txBody>
      </p:sp>
    </p:spTree>
    <p:extLst>
      <p:ext uri="{BB962C8B-B14F-4D97-AF65-F5344CB8AC3E}">
        <p14:creationId xmlns:p14="http://schemas.microsoft.com/office/powerpoint/2010/main" val="3914868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EE7722-8242-0CE0-6591-4F48A309CD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15675D-D76A-088B-B610-E07C37ACC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036940-5DF1-A249-96B1-95960C1B3D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018DA3-E175-E728-8655-647172C5C8AF}"/>
              </a:ext>
            </a:extLst>
          </p:cNvPr>
          <p:cNvSpPr>
            <a:spLocks noGrp="1"/>
          </p:cNvSpPr>
          <p:nvPr>
            <p:ph type="sldNum" sz="quarter" idx="5"/>
          </p:nvPr>
        </p:nvSpPr>
        <p:spPr/>
        <p:txBody>
          <a:bodyPr/>
          <a:lstStyle/>
          <a:p>
            <a:fld id="{B6D31E74-1BD1-46D7-9612-1EFFCDBD4EB1}" type="slidenum">
              <a:rPr lang="en-US" smtClean="0"/>
              <a:t>66</a:t>
            </a:fld>
            <a:endParaRPr lang="en-US"/>
          </a:p>
        </p:txBody>
      </p:sp>
    </p:spTree>
    <p:extLst>
      <p:ext uri="{BB962C8B-B14F-4D97-AF65-F5344CB8AC3E}">
        <p14:creationId xmlns:p14="http://schemas.microsoft.com/office/powerpoint/2010/main" val="1052983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AAE61-D5AC-5A92-9764-380F060CED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3C4E51-053E-C5B5-BFEA-F7902E62F0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603517-F975-628B-98FB-2529C6E49D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D2983D-7A0B-435C-21EF-504D70F7C0D5}"/>
              </a:ext>
            </a:extLst>
          </p:cNvPr>
          <p:cNvSpPr>
            <a:spLocks noGrp="1"/>
          </p:cNvSpPr>
          <p:nvPr>
            <p:ph type="sldNum" sz="quarter" idx="5"/>
          </p:nvPr>
        </p:nvSpPr>
        <p:spPr/>
        <p:txBody>
          <a:bodyPr/>
          <a:lstStyle/>
          <a:p>
            <a:fld id="{B6D31E74-1BD1-46D7-9612-1EFFCDBD4EB1}" type="slidenum">
              <a:rPr lang="en-US" smtClean="0"/>
              <a:t>77</a:t>
            </a:fld>
            <a:endParaRPr lang="en-US"/>
          </a:p>
        </p:txBody>
      </p:sp>
    </p:spTree>
    <p:extLst>
      <p:ext uri="{BB962C8B-B14F-4D97-AF65-F5344CB8AC3E}">
        <p14:creationId xmlns:p14="http://schemas.microsoft.com/office/powerpoint/2010/main" val="1268345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34C9-4541-FA65-931E-04DA63BCB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F7C72-0EFE-4402-9F56-146494FB2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5319CF-4DBB-5512-5938-7F369048BF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5D8A64-2A21-F3D3-BCDC-256C529EA140}"/>
              </a:ext>
            </a:extLst>
          </p:cNvPr>
          <p:cNvSpPr>
            <a:spLocks noGrp="1"/>
          </p:cNvSpPr>
          <p:nvPr>
            <p:ph type="sldNum" sz="quarter" idx="5"/>
          </p:nvPr>
        </p:nvSpPr>
        <p:spPr/>
        <p:txBody>
          <a:bodyPr/>
          <a:lstStyle/>
          <a:p>
            <a:fld id="{B6D31E74-1BD1-46D7-9612-1EFFCDBD4EB1}" type="slidenum">
              <a:rPr lang="en-US" smtClean="0"/>
              <a:t>78</a:t>
            </a:fld>
            <a:endParaRPr lang="en-US"/>
          </a:p>
        </p:txBody>
      </p:sp>
    </p:spTree>
    <p:extLst>
      <p:ext uri="{BB962C8B-B14F-4D97-AF65-F5344CB8AC3E}">
        <p14:creationId xmlns:p14="http://schemas.microsoft.com/office/powerpoint/2010/main" val="10716213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0D8EC-8ABC-1472-8A2D-903FE9A95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E0ED42-C12A-00FE-EFC8-FD7620EF1A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D1BDA-FED9-1F4A-EDD7-12D1495CE2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D95765-03BA-B525-DED6-2A7CA800DF26}"/>
              </a:ext>
            </a:extLst>
          </p:cNvPr>
          <p:cNvSpPr>
            <a:spLocks noGrp="1"/>
          </p:cNvSpPr>
          <p:nvPr>
            <p:ph type="sldNum" sz="quarter" idx="5"/>
          </p:nvPr>
        </p:nvSpPr>
        <p:spPr/>
        <p:txBody>
          <a:bodyPr/>
          <a:lstStyle/>
          <a:p>
            <a:fld id="{B6D31E74-1BD1-46D7-9612-1EFFCDBD4EB1}" type="slidenum">
              <a:rPr lang="en-US" smtClean="0"/>
              <a:t>79</a:t>
            </a:fld>
            <a:endParaRPr lang="en-US"/>
          </a:p>
        </p:txBody>
      </p:sp>
    </p:spTree>
    <p:extLst>
      <p:ext uri="{BB962C8B-B14F-4D97-AF65-F5344CB8AC3E}">
        <p14:creationId xmlns:p14="http://schemas.microsoft.com/office/powerpoint/2010/main" val="3009403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454A1-3B15-8594-F8B0-5E5ECEE8A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C2B85-41E9-C463-F1AC-43B55FE70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C2F98A-8C36-EEAA-804B-939EDA11B4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048DC8-CF9B-0A31-B38D-946BF1742B42}"/>
              </a:ext>
            </a:extLst>
          </p:cNvPr>
          <p:cNvSpPr>
            <a:spLocks noGrp="1"/>
          </p:cNvSpPr>
          <p:nvPr>
            <p:ph type="sldNum" sz="quarter" idx="5"/>
          </p:nvPr>
        </p:nvSpPr>
        <p:spPr/>
        <p:txBody>
          <a:bodyPr/>
          <a:lstStyle/>
          <a:p>
            <a:fld id="{B6D31E74-1BD1-46D7-9612-1EFFCDBD4EB1}" type="slidenum">
              <a:rPr lang="en-US" smtClean="0"/>
              <a:t>80</a:t>
            </a:fld>
            <a:endParaRPr lang="en-US"/>
          </a:p>
        </p:txBody>
      </p:sp>
    </p:spTree>
    <p:extLst>
      <p:ext uri="{BB962C8B-B14F-4D97-AF65-F5344CB8AC3E}">
        <p14:creationId xmlns:p14="http://schemas.microsoft.com/office/powerpoint/2010/main" val="204648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EFCFD-01F7-6022-63F2-62D0BB0FB1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1F02BD-6C51-69B3-4B16-D91B6EB355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AA46FA-DAE4-66D5-3464-EA0C7E61AE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659671-F6F5-0A2A-DBC8-2CCCC2F59F4C}"/>
              </a:ext>
            </a:extLst>
          </p:cNvPr>
          <p:cNvSpPr>
            <a:spLocks noGrp="1"/>
          </p:cNvSpPr>
          <p:nvPr>
            <p:ph type="sldNum" sz="quarter" idx="5"/>
          </p:nvPr>
        </p:nvSpPr>
        <p:spPr/>
        <p:txBody>
          <a:bodyPr/>
          <a:lstStyle/>
          <a:p>
            <a:fld id="{B6D31E74-1BD1-46D7-9612-1EFFCDBD4EB1}" type="slidenum">
              <a:rPr lang="en-US" smtClean="0"/>
              <a:t>81</a:t>
            </a:fld>
            <a:endParaRPr lang="en-US"/>
          </a:p>
        </p:txBody>
      </p:sp>
    </p:spTree>
    <p:extLst>
      <p:ext uri="{BB962C8B-B14F-4D97-AF65-F5344CB8AC3E}">
        <p14:creationId xmlns:p14="http://schemas.microsoft.com/office/powerpoint/2010/main" val="39875779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D93B2-F177-A6D0-6813-AFA5700A12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7DC62D-D172-2555-3349-F43803B227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63ABB-EA47-88BF-60D4-635C7ECB32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F977E5F-0A9C-D226-E8C8-661DB52C238E}"/>
              </a:ext>
            </a:extLst>
          </p:cNvPr>
          <p:cNvSpPr>
            <a:spLocks noGrp="1"/>
          </p:cNvSpPr>
          <p:nvPr>
            <p:ph type="sldNum" sz="quarter" idx="5"/>
          </p:nvPr>
        </p:nvSpPr>
        <p:spPr/>
        <p:txBody>
          <a:bodyPr/>
          <a:lstStyle/>
          <a:p>
            <a:fld id="{B6D31E74-1BD1-46D7-9612-1EFFCDBD4EB1}" type="slidenum">
              <a:rPr lang="en-US" smtClean="0"/>
              <a:t>82</a:t>
            </a:fld>
            <a:endParaRPr lang="en-US"/>
          </a:p>
        </p:txBody>
      </p:sp>
    </p:spTree>
    <p:extLst>
      <p:ext uri="{BB962C8B-B14F-4D97-AF65-F5344CB8AC3E}">
        <p14:creationId xmlns:p14="http://schemas.microsoft.com/office/powerpoint/2010/main" val="182710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D31E74-1BD1-46D7-9612-1EFFCDBD4EB1}" type="slidenum">
              <a:rPr lang="en-US" smtClean="0"/>
              <a:t>42</a:t>
            </a:fld>
            <a:endParaRPr lang="en-US"/>
          </a:p>
        </p:txBody>
      </p:sp>
    </p:spTree>
    <p:extLst>
      <p:ext uri="{BB962C8B-B14F-4D97-AF65-F5344CB8AC3E}">
        <p14:creationId xmlns:p14="http://schemas.microsoft.com/office/powerpoint/2010/main" val="1448274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571D4-67B7-6EC2-D3C1-61A43A8DB7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08A47-6FB9-944C-92FC-F671F60353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57610C-00E3-05C9-C1AF-D1BBEEC400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E0FE96-981E-F14B-2A95-88B7BE177E0C}"/>
              </a:ext>
            </a:extLst>
          </p:cNvPr>
          <p:cNvSpPr>
            <a:spLocks noGrp="1"/>
          </p:cNvSpPr>
          <p:nvPr>
            <p:ph type="sldNum" sz="quarter" idx="5"/>
          </p:nvPr>
        </p:nvSpPr>
        <p:spPr/>
        <p:txBody>
          <a:bodyPr/>
          <a:lstStyle/>
          <a:p>
            <a:fld id="{B6D31E74-1BD1-46D7-9612-1EFFCDBD4EB1}" type="slidenum">
              <a:rPr lang="en-US" smtClean="0"/>
              <a:t>83</a:t>
            </a:fld>
            <a:endParaRPr lang="en-US"/>
          </a:p>
        </p:txBody>
      </p:sp>
    </p:spTree>
    <p:extLst>
      <p:ext uri="{BB962C8B-B14F-4D97-AF65-F5344CB8AC3E}">
        <p14:creationId xmlns:p14="http://schemas.microsoft.com/office/powerpoint/2010/main" val="2125622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F11DE-5C7E-1670-8A71-29C122EFC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760E88-8D98-C911-1299-9F9F0DB284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9371BC-F8E7-C8CF-2A31-5315077F7C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795A4D-7508-CB76-B3F4-17B9D8D1548C}"/>
              </a:ext>
            </a:extLst>
          </p:cNvPr>
          <p:cNvSpPr>
            <a:spLocks noGrp="1"/>
          </p:cNvSpPr>
          <p:nvPr>
            <p:ph type="sldNum" sz="quarter" idx="5"/>
          </p:nvPr>
        </p:nvSpPr>
        <p:spPr/>
        <p:txBody>
          <a:bodyPr/>
          <a:lstStyle/>
          <a:p>
            <a:fld id="{B6D31E74-1BD1-46D7-9612-1EFFCDBD4EB1}" type="slidenum">
              <a:rPr lang="en-US" smtClean="0"/>
              <a:t>84</a:t>
            </a:fld>
            <a:endParaRPr lang="en-US"/>
          </a:p>
        </p:txBody>
      </p:sp>
    </p:spTree>
    <p:extLst>
      <p:ext uri="{BB962C8B-B14F-4D97-AF65-F5344CB8AC3E}">
        <p14:creationId xmlns:p14="http://schemas.microsoft.com/office/powerpoint/2010/main" val="2848970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F78F9-989A-26BF-4FE3-0D8195302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D4C519-76B7-D913-13DF-83DF3CA351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D25F6-AEA8-487A-BBA0-108856B7E5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C5B0EF-C504-2887-6DD5-33492921835F}"/>
              </a:ext>
            </a:extLst>
          </p:cNvPr>
          <p:cNvSpPr>
            <a:spLocks noGrp="1"/>
          </p:cNvSpPr>
          <p:nvPr>
            <p:ph type="sldNum" sz="quarter" idx="5"/>
          </p:nvPr>
        </p:nvSpPr>
        <p:spPr/>
        <p:txBody>
          <a:bodyPr/>
          <a:lstStyle/>
          <a:p>
            <a:fld id="{B6D31E74-1BD1-46D7-9612-1EFFCDBD4EB1}" type="slidenum">
              <a:rPr lang="en-US" smtClean="0"/>
              <a:t>43</a:t>
            </a:fld>
            <a:endParaRPr lang="en-US"/>
          </a:p>
        </p:txBody>
      </p:sp>
    </p:spTree>
    <p:extLst>
      <p:ext uri="{BB962C8B-B14F-4D97-AF65-F5344CB8AC3E}">
        <p14:creationId xmlns:p14="http://schemas.microsoft.com/office/powerpoint/2010/main" val="295430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C4D74-F3C1-20EB-64D4-9119E69B1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2FB30-BA2A-B6E0-A13F-9407D3B1C9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0C5ECE-2815-90C8-2EE3-5566B26D4E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344330-3A7B-7358-3CA6-E4273A8668B7}"/>
              </a:ext>
            </a:extLst>
          </p:cNvPr>
          <p:cNvSpPr>
            <a:spLocks noGrp="1"/>
          </p:cNvSpPr>
          <p:nvPr>
            <p:ph type="sldNum" sz="quarter" idx="5"/>
          </p:nvPr>
        </p:nvSpPr>
        <p:spPr/>
        <p:txBody>
          <a:bodyPr/>
          <a:lstStyle/>
          <a:p>
            <a:fld id="{B6D31E74-1BD1-46D7-9612-1EFFCDBD4EB1}" type="slidenum">
              <a:rPr lang="en-US" smtClean="0"/>
              <a:t>44</a:t>
            </a:fld>
            <a:endParaRPr lang="en-US"/>
          </a:p>
        </p:txBody>
      </p:sp>
    </p:spTree>
    <p:extLst>
      <p:ext uri="{BB962C8B-B14F-4D97-AF65-F5344CB8AC3E}">
        <p14:creationId xmlns:p14="http://schemas.microsoft.com/office/powerpoint/2010/main" val="1011603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3C326-F095-605B-29C8-48739D9916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5E717-CD76-BAD1-BF2E-AAF0CF9428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81A41F-9CC3-55DB-0F4E-53400E7E9D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4734A7D-2AB4-5F80-F821-8EA9813A0C54}"/>
              </a:ext>
            </a:extLst>
          </p:cNvPr>
          <p:cNvSpPr>
            <a:spLocks noGrp="1"/>
          </p:cNvSpPr>
          <p:nvPr>
            <p:ph type="sldNum" sz="quarter" idx="5"/>
          </p:nvPr>
        </p:nvSpPr>
        <p:spPr/>
        <p:txBody>
          <a:bodyPr/>
          <a:lstStyle/>
          <a:p>
            <a:fld id="{B6D31E74-1BD1-46D7-9612-1EFFCDBD4EB1}" type="slidenum">
              <a:rPr lang="en-US" smtClean="0"/>
              <a:t>45</a:t>
            </a:fld>
            <a:endParaRPr lang="en-US"/>
          </a:p>
        </p:txBody>
      </p:sp>
    </p:spTree>
    <p:extLst>
      <p:ext uri="{BB962C8B-B14F-4D97-AF65-F5344CB8AC3E}">
        <p14:creationId xmlns:p14="http://schemas.microsoft.com/office/powerpoint/2010/main" val="582113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77FD2-3A6D-0F52-6564-D782C08AB7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0F871-9674-56E4-29E2-FD792097DB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134AB1-8302-765A-5E9C-0BFBCEBF974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B8F7C0-16E8-73F1-9E9B-7E46BC4137D3}"/>
              </a:ext>
            </a:extLst>
          </p:cNvPr>
          <p:cNvSpPr>
            <a:spLocks noGrp="1"/>
          </p:cNvSpPr>
          <p:nvPr>
            <p:ph type="sldNum" sz="quarter" idx="5"/>
          </p:nvPr>
        </p:nvSpPr>
        <p:spPr/>
        <p:txBody>
          <a:bodyPr/>
          <a:lstStyle/>
          <a:p>
            <a:fld id="{B6D31E74-1BD1-46D7-9612-1EFFCDBD4EB1}" type="slidenum">
              <a:rPr lang="en-US" smtClean="0"/>
              <a:t>46</a:t>
            </a:fld>
            <a:endParaRPr lang="en-US"/>
          </a:p>
        </p:txBody>
      </p:sp>
    </p:spTree>
    <p:extLst>
      <p:ext uri="{BB962C8B-B14F-4D97-AF65-F5344CB8AC3E}">
        <p14:creationId xmlns:p14="http://schemas.microsoft.com/office/powerpoint/2010/main" val="301803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C3BF26-5C12-DC15-1FAB-8E33933F27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A6BB1-2E17-9966-93D7-AD3E551A6D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50278A-DDFF-09FF-32D6-6517CD0A4A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F58DCD-E12D-2416-6810-5D6DCB0E7BC3}"/>
              </a:ext>
            </a:extLst>
          </p:cNvPr>
          <p:cNvSpPr>
            <a:spLocks noGrp="1"/>
          </p:cNvSpPr>
          <p:nvPr>
            <p:ph type="sldNum" sz="quarter" idx="5"/>
          </p:nvPr>
        </p:nvSpPr>
        <p:spPr/>
        <p:txBody>
          <a:bodyPr/>
          <a:lstStyle/>
          <a:p>
            <a:fld id="{B6D31E74-1BD1-46D7-9612-1EFFCDBD4EB1}" type="slidenum">
              <a:rPr lang="en-US" smtClean="0"/>
              <a:t>47</a:t>
            </a:fld>
            <a:endParaRPr lang="en-US"/>
          </a:p>
        </p:txBody>
      </p:sp>
    </p:spTree>
    <p:extLst>
      <p:ext uri="{BB962C8B-B14F-4D97-AF65-F5344CB8AC3E}">
        <p14:creationId xmlns:p14="http://schemas.microsoft.com/office/powerpoint/2010/main" val="159162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3FA09-3A2E-4EE3-16F5-D3317D1C3D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D0FEF-8E51-F0BB-F68F-2E714A58E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97576C-D37D-4223-A26F-DA0EA59B5B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41386E-6389-7938-E60B-51A4379CF987}"/>
              </a:ext>
            </a:extLst>
          </p:cNvPr>
          <p:cNvSpPr>
            <a:spLocks noGrp="1"/>
          </p:cNvSpPr>
          <p:nvPr>
            <p:ph type="sldNum" sz="quarter" idx="5"/>
          </p:nvPr>
        </p:nvSpPr>
        <p:spPr/>
        <p:txBody>
          <a:bodyPr/>
          <a:lstStyle/>
          <a:p>
            <a:fld id="{B6D31E74-1BD1-46D7-9612-1EFFCDBD4EB1}" type="slidenum">
              <a:rPr lang="en-US" smtClean="0"/>
              <a:t>61</a:t>
            </a:fld>
            <a:endParaRPr lang="en-US"/>
          </a:p>
        </p:txBody>
      </p:sp>
    </p:spTree>
    <p:extLst>
      <p:ext uri="{BB962C8B-B14F-4D97-AF65-F5344CB8AC3E}">
        <p14:creationId xmlns:p14="http://schemas.microsoft.com/office/powerpoint/2010/main" val="1537727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1F27C-CBDD-78D4-0439-8DD027E63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6333D-9B28-ECE8-EE6C-C6FB3498B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337ABC-5638-1357-D46B-C26483A788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597E5D-F6D4-C4D2-CC7C-F8D69B05E871}"/>
              </a:ext>
            </a:extLst>
          </p:cNvPr>
          <p:cNvSpPr>
            <a:spLocks noGrp="1"/>
          </p:cNvSpPr>
          <p:nvPr>
            <p:ph type="sldNum" sz="quarter" idx="5"/>
          </p:nvPr>
        </p:nvSpPr>
        <p:spPr/>
        <p:txBody>
          <a:bodyPr/>
          <a:lstStyle/>
          <a:p>
            <a:fld id="{B6D31E74-1BD1-46D7-9612-1EFFCDBD4EB1}" type="slidenum">
              <a:rPr lang="en-US" smtClean="0"/>
              <a:t>62</a:t>
            </a:fld>
            <a:endParaRPr lang="en-US"/>
          </a:p>
        </p:txBody>
      </p:sp>
    </p:spTree>
    <p:extLst>
      <p:ext uri="{BB962C8B-B14F-4D97-AF65-F5344CB8AC3E}">
        <p14:creationId xmlns:p14="http://schemas.microsoft.com/office/powerpoint/2010/main" val="2152401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ED8C-C9D4-DB56-3E88-8AFFA5A7A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A6E56E-0BEC-AC95-6890-92FD26F95D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FD974B-2CB2-A75B-1617-E49699FB20BD}"/>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5" name="Footer Placeholder 4">
            <a:extLst>
              <a:ext uri="{FF2B5EF4-FFF2-40B4-BE49-F238E27FC236}">
                <a16:creationId xmlns:a16="http://schemas.microsoft.com/office/drawing/2014/main" id="{6F340B26-3598-3600-330A-C7B0CCC15C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149939-822F-B28F-0046-7CDE840BA15B}"/>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269821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58E65-7A9A-63B4-5A21-A112B22820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348023-8135-DFB2-E7D6-AD6758DC9D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927EE-1A5F-5232-23A5-E91FCD98C5E8}"/>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5" name="Footer Placeholder 4">
            <a:extLst>
              <a:ext uri="{FF2B5EF4-FFF2-40B4-BE49-F238E27FC236}">
                <a16:creationId xmlns:a16="http://schemas.microsoft.com/office/drawing/2014/main" id="{4F5B03A7-DC5D-BBCA-C03E-F429A61C8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E97842-3E32-C238-99F3-191BA0E2C168}"/>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3100280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1C998D-4F48-FC3D-A4B1-34ED48A26D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2C6978-459E-B82A-D2EA-FC406976CFB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9DF598-03B3-1A4D-3640-7ABD2273E81C}"/>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5" name="Footer Placeholder 4">
            <a:extLst>
              <a:ext uri="{FF2B5EF4-FFF2-40B4-BE49-F238E27FC236}">
                <a16:creationId xmlns:a16="http://schemas.microsoft.com/office/drawing/2014/main" id="{73461323-AEA0-4FEB-FC58-7BFB2EE7C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6B403C-BB1F-E821-E18E-C8F304EC8AB9}"/>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3600643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A236-2B9A-B7BB-A599-3239B36051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C5529-F76A-2054-13D3-E628156A3B9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BEE4C-6C7B-9A42-55CC-577F88D0C941}"/>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5" name="Footer Placeholder 4">
            <a:extLst>
              <a:ext uri="{FF2B5EF4-FFF2-40B4-BE49-F238E27FC236}">
                <a16:creationId xmlns:a16="http://schemas.microsoft.com/office/drawing/2014/main" id="{14562118-67EA-CE67-79CD-449D3B047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02781-AD91-AEE1-0443-B911CD48D0C8}"/>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92463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19340-3A05-4A3C-D31D-42152C632D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8F9429D-D9CA-2D1A-5993-431F4DA48A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F052B5-50CE-7E4E-3A74-B2CB71B4D8FD}"/>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5" name="Footer Placeholder 4">
            <a:extLst>
              <a:ext uri="{FF2B5EF4-FFF2-40B4-BE49-F238E27FC236}">
                <a16:creationId xmlns:a16="http://schemas.microsoft.com/office/drawing/2014/main" id="{FC749DE4-1C5E-16A9-4A41-4E579323B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18F29-A684-7DCB-B67D-35F247FD4CC2}"/>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4199662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DF886-4F5D-C004-590E-995027FFAA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8AE2DD-FEA6-F3C0-EDBC-E5D9ECEE09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31BD1B5-575C-05D7-FBF7-5FFBA8E63E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04B8E95-0BD0-57A5-4BA3-0E79E9C32B31}"/>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6" name="Footer Placeholder 5">
            <a:extLst>
              <a:ext uri="{FF2B5EF4-FFF2-40B4-BE49-F238E27FC236}">
                <a16:creationId xmlns:a16="http://schemas.microsoft.com/office/drawing/2014/main" id="{1FA140D1-8491-B427-BD26-CF9243919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23B6B-DFDD-225C-5280-23A8572F7202}"/>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1468960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84921-CE6F-8CF0-2D1D-954F72511F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27DBA4-CC7D-2E48-A100-3EAA7BDDCE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49794C7-21F2-7718-6B8A-CE664E26E1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5216BD-4EA5-9AA4-6934-AB395B2E20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74370A-183A-BCCA-6EF0-9160D5562A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D78C8F-23BF-C716-BA19-4D283ABE6247}"/>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8" name="Footer Placeholder 7">
            <a:extLst>
              <a:ext uri="{FF2B5EF4-FFF2-40B4-BE49-F238E27FC236}">
                <a16:creationId xmlns:a16="http://schemas.microsoft.com/office/drawing/2014/main" id="{FBB7B4D9-252A-10CE-7BF7-C0F5F07EF6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829471-8E5C-03C0-977C-3B799E36C018}"/>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565249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C8625-D396-F775-123D-F4A5CA467E7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92C18D-986A-17A6-C7CD-327354CABB75}"/>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4" name="Footer Placeholder 3">
            <a:extLst>
              <a:ext uri="{FF2B5EF4-FFF2-40B4-BE49-F238E27FC236}">
                <a16:creationId xmlns:a16="http://schemas.microsoft.com/office/drawing/2014/main" id="{33E40A7A-19AF-E1EA-53B3-7688A91D99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CF8BC24-BEA4-9873-326A-F17EACCA8F07}"/>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161814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734C4F-E72A-32B0-3D79-0C18E702D68D}"/>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3" name="Footer Placeholder 2">
            <a:extLst>
              <a:ext uri="{FF2B5EF4-FFF2-40B4-BE49-F238E27FC236}">
                <a16:creationId xmlns:a16="http://schemas.microsoft.com/office/drawing/2014/main" id="{5E7F3E06-C28B-7D56-77EE-8F81116221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278E85-1616-AB66-2E94-2555862FD24C}"/>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584031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2A557-8280-EFA1-8C26-077DE63CA9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052E56D-996A-9F30-6E02-9FFB14A61D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2E4003-FECA-01F8-0C8C-AEA4237E84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ABD04E-E6E8-CBF0-DB7C-A041830BE60C}"/>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6" name="Footer Placeholder 5">
            <a:extLst>
              <a:ext uri="{FF2B5EF4-FFF2-40B4-BE49-F238E27FC236}">
                <a16:creationId xmlns:a16="http://schemas.microsoft.com/office/drawing/2014/main" id="{1EDBCB69-D639-A548-BA53-72DADDCCB6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EB0FAE-6850-DD78-405D-53B49AB6E5E6}"/>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587091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548F7-5C11-2E90-5DF2-D7FF30319B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F6ADF-B4DD-0A66-00D3-2F7E69BFE3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4ACB5A-E56A-DC80-F013-3BF23001DD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D5D371-0A5D-7EB1-8DB7-50A88E176AD2}"/>
              </a:ext>
            </a:extLst>
          </p:cNvPr>
          <p:cNvSpPr>
            <a:spLocks noGrp="1"/>
          </p:cNvSpPr>
          <p:nvPr>
            <p:ph type="dt" sz="half" idx="10"/>
          </p:nvPr>
        </p:nvSpPr>
        <p:spPr/>
        <p:txBody>
          <a:bodyPr/>
          <a:lstStyle/>
          <a:p>
            <a:fld id="{79F4ECEB-615F-492C-A9AD-FD3A1F2A0274}" type="datetimeFigureOut">
              <a:rPr lang="en-US" smtClean="0"/>
              <a:t>6/15/2025</a:t>
            </a:fld>
            <a:endParaRPr lang="en-US"/>
          </a:p>
        </p:txBody>
      </p:sp>
      <p:sp>
        <p:nvSpPr>
          <p:cNvPr id="6" name="Footer Placeholder 5">
            <a:extLst>
              <a:ext uri="{FF2B5EF4-FFF2-40B4-BE49-F238E27FC236}">
                <a16:creationId xmlns:a16="http://schemas.microsoft.com/office/drawing/2014/main" id="{ED9C9813-9185-1E60-8FA6-0A01B53836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A872F-146C-5191-A058-DCCBB76D676F}"/>
              </a:ext>
            </a:extLst>
          </p:cNvPr>
          <p:cNvSpPr>
            <a:spLocks noGrp="1"/>
          </p:cNvSpPr>
          <p:nvPr>
            <p:ph type="sldNum" sz="quarter" idx="12"/>
          </p:nvPr>
        </p:nvSpPr>
        <p:spPr/>
        <p:txBody>
          <a:bodyPr/>
          <a:lstStyle/>
          <a:p>
            <a:fld id="{BEA1A982-F41A-4BEB-8F26-6E970094DEA8}" type="slidenum">
              <a:rPr lang="en-US" smtClean="0"/>
              <a:t>‹#›</a:t>
            </a:fld>
            <a:endParaRPr lang="en-US"/>
          </a:p>
        </p:txBody>
      </p:sp>
    </p:spTree>
    <p:extLst>
      <p:ext uri="{BB962C8B-B14F-4D97-AF65-F5344CB8AC3E}">
        <p14:creationId xmlns:p14="http://schemas.microsoft.com/office/powerpoint/2010/main" val="875495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8940A7-B3B8-EF04-1C35-A501ADABDB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83EA35-3AEB-A315-50B6-DF3B7F6C74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92C68-AE5E-4662-A354-7EFAB5457C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F4ECEB-615F-492C-A9AD-FD3A1F2A0274}" type="datetimeFigureOut">
              <a:rPr lang="en-US" smtClean="0"/>
              <a:t>6/15/2025</a:t>
            </a:fld>
            <a:endParaRPr lang="en-US"/>
          </a:p>
        </p:txBody>
      </p:sp>
      <p:sp>
        <p:nvSpPr>
          <p:cNvPr id="5" name="Footer Placeholder 4">
            <a:extLst>
              <a:ext uri="{FF2B5EF4-FFF2-40B4-BE49-F238E27FC236}">
                <a16:creationId xmlns:a16="http://schemas.microsoft.com/office/drawing/2014/main" id="{2552C33B-388B-7E87-5824-84B31E46AB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99C0C38-4A07-DDD7-ED11-72E0BB89DC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EA1A982-F41A-4BEB-8F26-6E970094DEA8}" type="slidenum">
              <a:rPr lang="en-US" smtClean="0"/>
              <a:t>‹#›</a:t>
            </a:fld>
            <a:endParaRPr lang="en-US"/>
          </a:p>
        </p:txBody>
      </p:sp>
    </p:spTree>
    <p:extLst>
      <p:ext uri="{BB962C8B-B14F-4D97-AF65-F5344CB8AC3E}">
        <p14:creationId xmlns:p14="http://schemas.microsoft.com/office/powerpoint/2010/main" val="3293313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58.png"/><Relationship Id="rId4" Type="http://schemas.openxmlformats.org/officeDocument/2006/relationships/image" Target="../media/image57.png"/></Relationships>
</file>

<file path=ppt/slides/_rels/slide1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jp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jpg"/><Relationship Id="rId5" Type="http://schemas.openxmlformats.org/officeDocument/2006/relationships/hyperlink" Target="https://www.ipsos.com/en-us/most-americans-read-its-not-our-priority-leisure-activity"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https://www.ipsos.com/en-us/most-americans-read-its-not-our-priority-leisure-activity" TargetMode="External"/><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2.jp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kaggle.com/datasets/ruchi798/bookcrossing-dataset" TargetMode="External"/><Relationship Id="rId7"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hyperlink" Target="https://www.kaggle.com/datasets/ruchi798/bookcrossing-dataset"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hyperlink" Target="https://www.kaggle.com/datasets/ruchi798/bookcrossing-dataset"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hyperlink" Target="https://www.kaggle.com/datasets/ruchi798/bookcrossing-dataset"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png"/><Relationship Id="rId3" Type="http://schemas.openxmlformats.org/officeDocument/2006/relationships/image" Target="../media/image27.jpg"/><Relationship Id="rId7" Type="http://schemas.openxmlformats.org/officeDocument/2006/relationships/image" Target="../media/image29.jp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41.xml"/><Relationship Id="rId11" Type="http://schemas.openxmlformats.org/officeDocument/2006/relationships/image" Target="../media/image31.jpg"/><Relationship Id="rId5" Type="http://schemas.openxmlformats.org/officeDocument/2006/relationships/image" Target="../media/image28.jpg"/><Relationship Id="rId10" Type="http://schemas.openxmlformats.org/officeDocument/2006/relationships/slide" Target="slide60.xml"/><Relationship Id="rId4" Type="http://schemas.openxmlformats.org/officeDocument/2006/relationships/slide" Target="slide35.xml"/><Relationship Id="rId9" Type="http://schemas.openxmlformats.org/officeDocument/2006/relationships/image" Target="../media/image30.jp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png"/><Relationship Id="rId3" Type="http://schemas.openxmlformats.org/officeDocument/2006/relationships/image" Target="../media/image27.jpg"/><Relationship Id="rId7" Type="http://schemas.openxmlformats.org/officeDocument/2006/relationships/image" Target="../media/image29.jp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41.xml"/><Relationship Id="rId11" Type="http://schemas.openxmlformats.org/officeDocument/2006/relationships/image" Target="../media/image31.jpg"/><Relationship Id="rId5" Type="http://schemas.openxmlformats.org/officeDocument/2006/relationships/image" Target="../media/image28.jpg"/><Relationship Id="rId10" Type="http://schemas.openxmlformats.org/officeDocument/2006/relationships/slide" Target="slide60.xml"/><Relationship Id="rId4" Type="http://schemas.openxmlformats.org/officeDocument/2006/relationships/slide" Target="slide35.xml"/><Relationship Id="rId9" Type="http://schemas.openxmlformats.org/officeDocument/2006/relationships/image" Target="../media/image30.jp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png"/><Relationship Id="rId3" Type="http://schemas.openxmlformats.org/officeDocument/2006/relationships/image" Target="../media/image27.jpg"/><Relationship Id="rId7" Type="http://schemas.openxmlformats.org/officeDocument/2006/relationships/image" Target="../media/image29.jp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41.xml"/><Relationship Id="rId11" Type="http://schemas.openxmlformats.org/officeDocument/2006/relationships/image" Target="../media/image31.jpg"/><Relationship Id="rId5" Type="http://schemas.openxmlformats.org/officeDocument/2006/relationships/image" Target="../media/image28.jpg"/><Relationship Id="rId10" Type="http://schemas.openxmlformats.org/officeDocument/2006/relationships/slide" Target="slide60.xml"/><Relationship Id="rId4" Type="http://schemas.openxmlformats.org/officeDocument/2006/relationships/slide" Target="slide35.xml"/><Relationship Id="rId9" Type="http://schemas.openxmlformats.org/officeDocument/2006/relationships/image" Target="../media/image30.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3.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3.png"/><Relationship Id="rId3" Type="http://schemas.openxmlformats.org/officeDocument/2006/relationships/image" Target="../media/image27.jpg"/><Relationship Id="rId7" Type="http://schemas.openxmlformats.org/officeDocument/2006/relationships/image" Target="../media/image29.jpg"/><Relationship Id="rId12"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slide" Target="slide41.xml"/><Relationship Id="rId11" Type="http://schemas.openxmlformats.org/officeDocument/2006/relationships/image" Target="../media/image31.jpg"/><Relationship Id="rId5" Type="http://schemas.openxmlformats.org/officeDocument/2006/relationships/image" Target="../media/image28.jpg"/><Relationship Id="rId10" Type="http://schemas.openxmlformats.org/officeDocument/2006/relationships/slide" Target="slide60.xml"/><Relationship Id="rId4" Type="http://schemas.openxmlformats.org/officeDocument/2006/relationships/slide" Target="slide35.xml"/><Relationship Id="rId9" Type="http://schemas.openxmlformats.org/officeDocument/2006/relationships/image" Target="../media/image30.jp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png"/><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8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8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36.png"/></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8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2.jpg"/><Relationship Id="rId4" Type="http://schemas.openxmlformats.org/officeDocument/2006/relationships/image" Target="../media/image11.jpg"/></Relationships>
</file>

<file path=ppt/slides/_rels/slide9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3.png"/></Relationships>
</file>

<file path=ppt/slides/_rels/slide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a:p>
        </p:txBody>
      </p:sp>
      <p:sp>
        <p:nvSpPr>
          <p:cNvPr id="3" name="Freeform 3"/>
          <p:cNvSpPr/>
          <p:nvPr/>
        </p:nvSpPr>
        <p:spPr>
          <a:xfrm>
            <a:off x="-235013" y="7855115"/>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4"/>
            <a:stretch>
              <a:fillRect t="-963" b="-963"/>
            </a:stretch>
          </a:blipFill>
        </p:spPr>
        <p:txBody>
          <a:bodyPr/>
          <a:lstStyle/>
          <a:p>
            <a:endParaRPr lang="en-US" sz="1200"/>
          </a:p>
        </p:txBody>
      </p:sp>
      <p:sp>
        <p:nvSpPr>
          <p:cNvPr id="4" name="Freeform 4"/>
          <p:cNvSpPr/>
          <p:nvPr/>
        </p:nvSpPr>
        <p:spPr>
          <a:xfrm>
            <a:off x="-4950114" y="-729590"/>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5"/>
            <a:stretch>
              <a:fillRect/>
            </a:stretch>
          </a:blipFill>
        </p:spPr>
        <p:txBody>
          <a:bodyPr/>
          <a:lstStyle/>
          <a:p>
            <a:endParaRPr lang="en-US" sz="1200" dirty="0"/>
          </a:p>
        </p:txBody>
      </p:sp>
      <p:sp>
        <p:nvSpPr>
          <p:cNvPr id="5" name="TextBox 5"/>
          <p:cNvSpPr txBox="1"/>
          <p:nvPr/>
        </p:nvSpPr>
        <p:spPr>
          <a:xfrm>
            <a:off x="11888648" y="1226944"/>
            <a:ext cx="9485661" cy="1477328"/>
          </a:xfrm>
          <a:prstGeom prst="rect">
            <a:avLst/>
          </a:prstGeom>
        </p:spPr>
        <p:txBody>
          <a:bodyPr lIns="0" tIns="0" rIns="0" bIns="0" rtlCol="0" anchor="t">
            <a:spAutoFit/>
          </a:bodyPr>
          <a:lstStyle/>
          <a:p>
            <a:pPr algn="ctr">
              <a:spcBef>
                <a:spcPts val="1372"/>
              </a:spcBef>
              <a:spcAft>
                <a:spcPts val="1029"/>
              </a:spcAft>
            </a:pPr>
            <a:r>
              <a:rPr lang="en-US" sz="9600" b="1" i="0" dirty="0" err="1">
                <a:solidFill>
                  <a:srgbClr val="404040"/>
                </a:solidFill>
                <a:effectLst/>
                <a:latin typeface="quote-cjk-patch"/>
              </a:rPr>
              <a:t>BookWhisperer</a:t>
            </a:r>
            <a:endParaRPr lang="en-US" sz="9600" b="0" i="0" dirty="0">
              <a:solidFill>
                <a:srgbClr val="404040"/>
              </a:solidFill>
              <a:effectLst/>
              <a:latin typeface="quote-cjk-patch"/>
            </a:endParaRPr>
          </a:p>
        </p:txBody>
      </p:sp>
      <p:sp>
        <p:nvSpPr>
          <p:cNvPr id="6" name="TextBox 6"/>
          <p:cNvSpPr txBox="1"/>
          <p:nvPr/>
        </p:nvSpPr>
        <p:spPr>
          <a:xfrm>
            <a:off x="13201486" y="2875998"/>
            <a:ext cx="7722610" cy="1905137"/>
          </a:xfrm>
          <a:prstGeom prst="rect">
            <a:avLst/>
          </a:prstGeom>
        </p:spPr>
        <p:txBody>
          <a:bodyPr wrap="square" lIns="0" tIns="0" rIns="0" bIns="0" rtlCol="0" anchor="t">
            <a:spAutoFit/>
          </a:bodyPr>
          <a:lstStyle/>
          <a:p>
            <a:pPr algn="l">
              <a:lnSpc>
                <a:spcPts val="2143"/>
              </a:lnSpc>
              <a:spcBef>
                <a:spcPts val="1029"/>
              </a:spcBef>
              <a:spcAft>
                <a:spcPts val="1029"/>
              </a:spcAft>
              <a:buNone/>
            </a:pPr>
            <a:r>
              <a:rPr lang="en-US" sz="3200" dirty="0">
                <a:effectLst/>
                <a:latin typeface="quote-cjk-patch"/>
              </a:rPr>
              <a:t>A Recommendation </a:t>
            </a:r>
            <a:r>
              <a:rPr lang="en-US" sz="3200" dirty="0">
                <a:latin typeface="quote-cjk-patch"/>
              </a:rPr>
              <a:t>S</a:t>
            </a:r>
            <a:r>
              <a:rPr lang="en-US" sz="3200" dirty="0">
                <a:effectLst/>
                <a:latin typeface="quote-cjk-patch"/>
              </a:rPr>
              <a:t>ystem web application</a:t>
            </a:r>
          </a:p>
          <a:p>
            <a:pPr algn="l">
              <a:lnSpc>
                <a:spcPts val="2143"/>
              </a:lnSpc>
              <a:spcBef>
                <a:spcPts val="1029"/>
              </a:spcBef>
              <a:spcAft>
                <a:spcPts val="1029"/>
              </a:spcAft>
              <a:buNone/>
            </a:pPr>
            <a:r>
              <a:rPr lang="en-US" sz="3200" dirty="0">
                <a:effectLst/>
                <a:latin typeface="quote-cjk-patch"/>
              </a:rPr>
              <a:t> with NLP Summarization &amp; Text-To-Speech</a:t>
            </a:r>
          </a:p>
          <a:p>
            <a:pPr>
              <a:buNone/>
            </a:pPr>
            <a:br>
              <a:rPr lang="en-US" sz="3200" dirty="0"/>
            </a:br>
            <a:endParaRPr lang="en-US" sz="3180" dirty="0">
              <a:latin typeface="Sugo Classic"/>
              <a:ea typeface="Sugo Classic"/>
              <a:cs typeface="Sugo Classic"/>
              <a:sym typeface="Sugo Class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2">
            <a:extLst>
              <a:ext uri="{FF2B5EF4-FFF2-40B4-BE49-F238E27FC236}">
                <a16:creationId xmlns:a16="http://schemas.microsoft.com/office/drawing/2014/main" id="{40B13826-1F04-9130-1CB4-EB6D8266C317}"/>
              </a:ext>
            </a:extLst>
          </p:cNvPr>
          <p:cNvSpPr/>
          <p:nvPr/>
        </p:nvSpPr>
        <p:spPr>
          <a:xfrm>
            <a:off x="21689"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3" name="Picture 2" descr="A table and chairs in a library&#10;&#10;AI-generated content may be incorrect.">
            <a:extLst>
              <a:ext uri="{FF2B5EF4-FFF2-40B4-BE49-F238E27FC236}">
                <a16:creationId xmlns:a16="http://schemas.microsoft.com/office/drawing/2014/main" id="{993EED1A-0B2E-84F5-45A3-52E74CE8F3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14CC4FB-A6D2-F8A9-EE18-4A4EBEC49E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580224" y="0"/>
            <a:ext cx="6590070" cy="6858000"/>
          </a:xfrm>
          <a:prstGeom prst="rect">
            <a:avLst/>
          </a:prstGeom>
        </p:spPr>
      </p:pic>
    </p:spTree>
    <p:extLst>
      <p:ext uri="{BB962C8B-B14F-4D97-AF65-F5344CB8AC3E}">
        <p14:creationId xmlns:p14="http://schemas.microsoft.com/office/powerpoint/2010/main" val="29562031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9EB3D-577B-D41A-FC75-F907C4339CB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D6FB55D-AF99-B1C2-AD7C-9505CDCA46C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67919E0C-D271-0DB6-91F3-B7150092EF72}"/>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2D670CB7-73B2-8E9E-D4CE-6557ADE5B904}"/>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E5480D7B-454E-C52B-040D-B14227E6A466}"/>
              </a:ext>
            </a:extLst>
          </p:cNvPr>
          <p:cNvSpPr txBox="1"/>
          <p:nvPr/>
        </p:nvSpPr>
        <p:spPr>
          <a:xfrm>
            <a:off x="1567128" y="495014"/>
            <a:ext cx="9485661" cy="3745834"/>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Conclusion </a:t>
            </a:r>
          </a:p>
          <a:p>
            <a:pPr algn="ctr">
              <a:lnSpc>
                <a:spcPts val="9732"/>
              </a:lnSpc>
            </a:pPr>
            <a:r>
              <a:rPr lang="en-US" sz="9600" b="1" i="0" dirty="0">
                <a:solidFill>
                  <a:srgbClr val="404040"/>
                </a:solidFill>
                <a:effectLst/>
                <a:latin typeface="quote-cjk-patch"/>
              </a:rPr>
              <a:t>&amp;</a:t>
            </a:r>
          </a:p>
          <a:p>
            <a:pPr algn="ctr">
              <a:lnSpc>
                <a:spcPts val="9732"/>
              </a:lnSpc>
            </a:pPr>
            <a:r>
              <a:rPr lang="en-US" sz="9600" b="1" i="0" dirty="0">
                <a:solidFill>
                  <a:srgbClr val="404040"/>
                </a:solidFill>
                <a:effectLst/>
                <a:latin typeface="quote-cjk-patch"/>
              </a:rPr>
              <a:t>Future Work</a:t>
            </a:r>
          </a:p>
        </p:txBody>
      </p:sp>
    </p:spTree>
    <p:extLst>
      <p:ext uri="{BB962C8B-B14F-4D97-AF65-F5344CB8AC3E}">
        <p14:creationId xmlns:p14="http://schemas.microsoft.com/office/powerpoint/2010/main" val="3120919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56D1A-2E6C-69D7-577A-39DCCF98ED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64B3B68-C75B-773F-8E36-7DF442829C9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9F4444EE-FD63-09CC-06E6-98CA3C970B80}"/>
              </a:ext>
            </a:extLst>
          </p:cNvPr>
          <p:cNvSpPr txBox="1"/>
          <p:nvPr/>
        </p:nvSpPr>
        <p:spPr>
          <a:xfrm>
            <a:off x="700819" y="-481752"/>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Conclusion and Future Work</a:t>
            </a:r>
          </a:p>
        </p:txBody>
      </p:sp>
      <p:sp>
        <p:nvSpPr>
          <p:cNvPr id="9" name="TextBox 8">
            <a:extLst>
              <a:ext uri="{FF2B5EF4-FFF2-40B4-BE49-F238E27FC236}">
                <a16:creationId xmlns:a16="http://schemas.microsoft.com/office/drawing/2014/main" id="{303733F3-0BAB-79D2-2869-DC4BE51FEEE3}"/>
              </a:ext>
            </a:extLst>
          </p:cNvPr>
          <p:cNvSpPr txBox="1"/>
          <p:nvPr/>
        </p:nvSpPr>
        <p:spPr>
          <a:xfrm>
            <a:off x="1564355" y="590673"/>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Conclusion </a:t>
            </a:r>
          </a:p>
        </p:txBody>
      </p:sp>
      <p:sp>
        <p:nvSpPr>
          <p:cNvPr id="10" name="TextBox 9">
            <a:extLst>
              <a:ext uri="{FF2B5EF4-FFF2-40B4-BE49-F238E27FC236}">
                <a16:creationId xmlns:a16="http://schemas.microsoft.com/office/drawing/2014/main" id="{5A67184F-0961-EDA3-A759-AEF9D7E5E74D}"/>
              </a:ext>
            </a:extLst>
          </p:cNvPr>
          <p:cNvSpPr txBox="1"/>
          <p:nvPr/>
        </p:nvSpPr>
        <p:spPr>
          <a:xfrm>
            <a:off x="249297" y="940090"/>
            <a:ext cx="11693394" cy="3015249"/>
          </a:xfrm>
          <a:prstGeom prst="rect">
            <a:avLst/>
          </a:prstGeom>
          <a:noFill/>
        </p:spPr>
        <p:txBody>
          <a:bodyPr wrap="square">
            <a:spAutoFit/>
          </a:bodyPr>
          <a:lstStyle/>
          <a:p>
            <a:pPr algn="l">
              <a:lnSpc>
                <a:spcPts val="2143"/>
              </a:lnSpc>
              <a:spcBef>
                <a:spcPts val="1029"/>
              </a:spcBef>
              <a:spcAft>
                <a:spcPts val="1029"/>
              </a:spcAft>
              <a:buNone/>
            </a:pPr>
            <a:r>
              <a:rPr lang="en-US" sz="2800" b="0" i="0" dirty="0">
                <a:solidFill>
                  <a:srgbClr val="404040"/>
                </a:solidFill>
                <a:effectLst/>
                <a:latin typeface="quote-cjk-patch"/>
              </a:rPr>
              <a:t>This project presents an innovative reading platform</a:t>
            </a:r>
            <a:r>
              <a:rPr lang="en-US" sz="2800" dirty="0">
                <a:solidFill>
                  <a:srgbClr val="404040"/>
                </a:solidFill>
                <a:latin typeface="quote-cjk-patch"/>
              </a:rPr>
              <a:t> </a:t>
            </a:r>
            <a:r>
              <a:rPr lang="en-US" sz="2800" b="0" i="0" dirty="0">
                <a:solidFill>
                  <a:srgbClr val="404040"/>
                </a:solidFill>
                <a:effectLst/>
                <a:latin typeface="quote-cjk-patch"/>
              </a:rPr>
              <a:t>that combines</a:t>
            </a:r>
          </a:p>
          <a:p>
            <a:pPr algn="l">
              <a:lnSpc>
                <a:spcPts val="2143"/>
              </a:lnSpc>
              <a:spcBef>
                <a:spcPts val="1029"/>
              </a:spcBef>
              <a:spcAft>
                <a:spcPts val="1029"/>
              </a:spcAft>
              <a:buNone/>
            </a:pPr>
            <a:r>
              <a:rPr lang="en-US" sz="2800" b="0" i="0" dirty="0">
                <a:solidFill>
                  <a:srgbClr val="404040"/>
                </a:solidFill>
                <a:effectLst/>
                <a:latin typeface="quote-cjk-patch"/>
              </a:rPr>
              <a:t> </a:t>
            </a:r>
            <a:r>
              <a:rPr lang="en-US" sz="2800" b="1" i="0" dirty="0">
                <a:solidFill>
                  <a:srgbClr val="404040"/>
                </a:solidFill>
                <a:effectLst/>
                <a:latin typeface="quote-cjk-patch"/>
              </a:rPr>
              <a:t>Recommendation Systems</a:t>
            </a:r>
            <a:r>
              <a:rPr lang="en-US" sz="2800" b="0" i="0" dirty="0">
                <a:solidFill>
                  <a:srgbClr val="404040"/>
                </a:solidFill>
                <a:effectLst/>
                <a:latin typeface="quote-cjk-patch"/>
              </a:rPr>
              <a:t>, </a:t>
            </a:r>
            <a:r>
              <a:rPr lang="en-US" sz="2800" b="1" i="0" dirty="0">
                <a:solidFill>
                  <a:srgbClr val="404040"/>
                </a:solidFill>
                <a:effectLst/>
                <a:latin typeface="quote-cjk-patch"/>
              </a:rPr>
              <a:t>Book Summarization</a:t>
            </a:r>
            <a:r>
              <a:rPr lang="en-US" sz="2800" b="0" i="0" dirty="0">
                <a:solidFill>
                  <a:srgbClr val="404040"/>
                </a:solidFill>
                <a:effectLst/>
                <a:latin typeface="quote-cjk-patch"/>
              </a:rPr>
              <a:t>, </a:t>
            </a:r>
            <a:r>
              <a:rPr lang="en-US" sz="2800" b="1" i="0" dirty="0">
                <a:solidFill>
                  <a:srgbClr val="404040"/>
                </a:solidFill>
                <a:effectLst/>
                <a:latin typeface="quote-cjk-patch"/>
              </a:rPr>
              <a:t>OCR</a:t>
            </a:r>
            <a:r>
              <a:rPr lang="en-US" sz="2800" b="0" i="0" dirty="0">
                <a:solidFill>
                  <a:srgbClr val="404040"/>
                </a:solidFill>
                <a:effectLst/>
                <a:latin typeface="quote-cjk-patch"/>
              </a:rPr>
              <a:t>, and </a:t>
            </a:r>
            <a:r>
              <a:rPr lang="en-US" sz="2800" b="1" i="0" dirty="0">
                <a:solidFill>
                  <a:srgbClr val="404040"/>
                </a:solidFill>
                <a:effectLst/>
                <a:latin typeface="quote-cjk-patch"/>
              </a:rPr>
              <a:t>Text-to-Speech</a:t>
            </a:r>
          </a:p>
          <a:p>
            <a:pPr algn="l">
              <a:lnSpc>
                <a:spcPts val="2143"/>
              </a:lnSpc>
              <a:spcBef>
                <a:spcPts val="1029"/>
              </a:spcBef>
              <a:spcAft>
                <a:spcPts val="1029"/>
              </a:spcAft>
              <a:buNone/>
            </a:pPr>
            <a:r>
              <a:rPr lang="en-US" sz="2800" b="1" i="0" dirty="0">
                <a:solidFill>
                  <a:srgbClr val="404040"/>
                </a:solidFill>
                <a:effectLst/>
                <a:latin typeface="quote-cjk-patch"/>
              </a:rPr>
              <a:t>(TTS) </a:t>
            </a:r>
            <a:r>
              <a:rPr lang="en-US" sz="2800" b="0" i="0" dirty="0">
                <a:solidFill>
                  <a:srgbClr val="404040"/>
                </a:solidFill>
                <a:effectLst/>
                <a:latin typeface="quote-cjk-patch"/>
              </a:rPr>
              <a:t>to create a smarter, more inclusive reading experience</a:t>
            </a:r>
            <a:r>
              <a:rPr lang="ar-EG" sz="2800" b="0" i="0" dirty="0">
                <a:solidFill>
                  <a:srgbClr val="404040"/>
                </a:solidFill>
                <a:effectLst/>
                <a:latin typeface="quote-cjk-patch"/>
              </a:rPr>
              <a:t> </a:t>
            </a:r>
            <a:r>
              <a:rPr lang="en-US" sz="2800" b="0" i="0" dirty="0">
                <a:solidFill>
                  <a:srgbClr val="404040"/>
                </a:solidFill>
                <a:effectLst/>
                <a:latin typeface="quote-cjk-patch"/>
              </a:rPr>
              <a:t>.</a:t>
            </a:r>
            <a:r>
              <a:rPr lang="ar-EG" sz="2800" b="0" i="0" dirty="0">
                <a:solidFill>
                  <a:srgbClr val="404040"/>
                </a:solidFill>
                <a:effectLst/>
                <a:latin typeface="quote-cjk-patch"/>
              </a:rPr>
              <a:t> </a:t>
            </a:r>
            <a:r>
              <a:rPr lang="en-US" sz="2800" b="0" i="0" dirty="0">
                <a:solidFill>
                  <a:srgbClr val="404040"/>
                </a:solidFill>
                <a:effectLst/>
                <a:latin typeface="quote-cjk-patch"/>
              </a:rPr>
              <a:t>By integrating</a:t>
            </a:r>
          </a:p>
          <a:p>
            <a:pPr algn="l">
              <a:lnSpc>
                <a:spcPts val="2143"/>
              </a:lnSpc>
              <a:spcBef>
                <a:spcPts val="1029"/>
              </a:spcBef>
              <a:spcAft>
                <a:spcPts val="1029"/>
              </a:spcAft>
              <a:buNone/>
            </a:pPr>
            <a:r>
              <a:rPr lang="en-US" sz="2800" b="0" i="0" dirty="0">
                <a:solidFill>
                  <a:srgbClr val="404040"/>
                </a:solidFill>
                <a:effectLst/>
                <a:latin typeface="quote-cjk-patch"/>
              </a:rPr>
              <a:t>NLP, machine learning, and accessibility tools, it empowers users to discover,</a:t>
            </a:r>
          </a:p>
          <a:p>
            <a:pPr algn="l">
              <a:lnSpc>
                <a:spcPts val="2143"/>
              </a:lnSpc>
              <a:spcBef>
                <a:spcPts val="1029"/>
              </a:spcBef>
              <a:spcAft>
                <a:spcPts val="1029"/>
              </a:spcAft>
              <a:buNone/>
            </a:pPr>
            <a:r>
              <a:rPr lang="en-US" sz="2800" b="0" i="0" dirty="0">
                <a:solidFill>
                  <a:srgbClr val="404040"/>
                </a:solidFill>
                <a:effectLst/>
                <a:latin typeface="quote-cjk-patch"/>
              </a:rPr>
              <a:t>understand, and enjoy books more effectively — whether they are new</a:t>
            </a:r>
          </a:p>
          <a:p>
            <a:pPr algn="l">
              <a:lnSpc>
                <a:spcPts val="2143"/>
              </a:lnSpc>
              <a:spcBef>
                <a:spcPts val="1029"/>
              </a:spcBef>
              <a:spcAft>
                <a:spcPts val="1029"/>
              </a:spcAft>
              <a:buNone/>
            </a:pPr>
            <a:r>
              <a:rPr lang="en-US" sz="2800" b="0" i="0" dirty="0">
                <a:solidFill>
                  <a:srgbClr val="404040"/>
                </a:solidFill>
                <a:effectLst/>
                <a:latin typeface="quote-cjk-patch"/>
              </a:rPr>
              <a:t>readers, advanced readers, or users with special</a:t>
            </a:r>
            <a:r>
              <a:rPr lang="ar-EG" sz="2800" dirty="0">
                <a:solidFill>
                  <a:srgbClr val="404040"/>
                </a:solidFill>
                <a:latin typeface="quote-cjk-patch"/>
              </a:rPr>
              <a:t> </a:t>
            </a:r>
            <a:r>
              <a:rPr lang="en-US" sz="2800" b="0" i="0" dirty="0">
                <a:solidFill>
                  <a:srgbClr val="404040"/>
                </a:solidFill>
                <a:effectLst/>
                <a:latin typeface="quote-cjk-patch"/>
              </a:rPr>
              <a:t>needs.</a:t>
            </a:r>
          </a:p>
        </p:txBody>
      </p:sp>
      <p:sp>
        <p:nvSpPr>
          <p:cNvPr id="11" name="TextBox 10">
            <a:extLst>
              <a:ext uri="{FF2B5EF4-FFF2-40B4-BE49-F238E27FC236}">
                <a16:creationId xmlns:a16="http://schemas.microsoft.com/office/drawing/2014/main" id="{C60625F2-16A6-2DB4-699D-EF06B50E509A}"/>
              </a:ext>
            </a:extLst>
          </p:cNvPr>
          <p:cNvSpPr txBox="1"/>
          <p:nvPr/>
        </p:nvSpPr>
        <p:spPr>
          <a:xfrm>
            <a:off x="1564355" y="4001674"/>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Future Work</a:t>
            </a:r>
          </a:p>
        </p:txBody>
      </p:sp>
      <p:sp>
        <p:nvSpPr>
          <p:cNvPr id="13" name="TextBox 12">
            <a:extLst>
              <a:ext uri="{FF2B5EF4-FFF2-40B4-BE49-F238E27FC236}">
                <a16:creationId xmlns:a16="http://schemas.microsoft.com/office/drawing/2014/main" id="{46CD5F53-A819-809D-F3D0-093D2F6323A9}"/>
              </a:ext>
            </a:extLst>
          </p:cNvPr>
          <p:cNvSpPr txBox="1"/>
          <p:nvPr/>
        </p:nvSpPr>
        <p:spPr>
          <a:xfrm>
            <a:off x="249297" y="4312353"/>
            <a:ext cx="9235329" cy="2492221"/>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Arabic Language Support</a:t>
            </a:r>
            <a:r>
              <a:rPr lang="ar-EG" sz="2800" b="1" i="0" dirty="0">
                <a:solidFill>
                  <a:srgbClr val="404040"/>
                </a:solidFill>
                <a:effectLst/>
                <a:latin typeface="quote-cjk-patch"/>
              </a:rPr>
              <a:t> </a:t>
            </a:r>
            <a:endParaRPr lang="en-US" sz="2800" b="1" i="0" dirty="0">
              <a:solidFill>
                <a:srgbClr val="404040"/>
              </a:solidFill>
              <a:effectLst/>
              <a:latin typeface="quote-cjk-patch"/>
            </a:endParaRPr>
          </a:p>
          <a:p>
            <a:pPr algn="l">
              <a:lnSpc>
                <a:spcPts val="2143"/>
              </a:lnSpc>
              <a:spcBef>
                <a:spcPts val="1029"/>
              </a:spcBef>
              <a:spcAft>
                <a:spcPts val="1029"/>
              </a:spcAft>
              <a:buNone/>
            </a:pPr>
            <a:endParaRPr lang="ar-EG" sz="2800" b="1" i="0" dirty="0">
              <a:solidFill>
                <a:srgbClr val="404040"/>
              </a:solidFill>
              <a:effectLst/>
              <a:latin typeface="quote-cjk-patch"/>
            </a:endParaRPr>
          </a:p>
          <a:p>
            <a:pPr algn="l">
              <a:lnSpc>
                <a:spcPts val="2143"/>
              </a:lnSpc>
              <a:spcBef>
                <a:spcPts val="1029"/>
              </a:spcBef>
              <a:spcAft>
                <a:spcPts val="1029"/>
              </a:spcAft>
              <a:buNone/>
            </a:pPr>
            <a:r>
              <a:rPr lang="en-US" sz="2800" b="1" i="0" dirty="0">
                <a:solidFill>
                  <a:srgbClr val="404040"/>
                </a:solidFill>
                <a:effectLst/>
                <a:latin typeface="quote-cjk-patch"/>
              </a:rPr>
              <a:t>Mobile Application Development</a:t>
            </a:r>
          </a:p>
          <a:p>
            <a:pPr algn="l">
              <a:lnSpc>
                <a:spcPts val="2143"/>
              </a:lnSpc>
              <a:spcBef>
                <a:spcPts val="1029"/>
              </a:spcBef>
              <a:spcAft>
                <a:spcPts val="1029"/>
              </a:spcAft>
              <a:buNone/>
            </a:pPr>
            <a:endParaRPr lang="ar-EG" sz="2800" b="1" i="0" dirty="0">
              <a:solidFill>
                <a:srgbClr val="404040"/>
              </a:solidFill>
              <a:effectLst/>
              <a:latin typeface="quote-cjk-patch"/>
            </a:endParaRPr>
          </a:p>
          <a:p>
            <a:pPr algn="l">
              <a:lnSpc>
                <a:spcPts val="2143"/>
              </a:lnSpc>
              <a:spcBef>
                <a:spcPts val="1029"/>
              </a:spcBef>
              <a:spcAft>
                <a:spcPts val="1029"/>
              </a:spcAft>
              <a:buNone/>
            </a:pPr>
            <a:r>
              <a:rPr lang="en-US" sz="2800" b="1" i="0" dirty="0">
                <a:solidFill>
                  <a:srgbClr val="404040"/>
                </a:solidFill>
                <a:effectLst/>
                <a:latin typeface="quote-cjk-patch"/>
              </a:rPr>
              <a:t>Advanced Search Engine Integration</a:t>
            </a:r>
          </a:p>
        </p:txBody>
      </p:sp>
      <p:pic>
        <p:nvPicPr>
          <p:cNvPr id="18" name="Picture 17">
            <a:extLst>
              <a:ext uri="{FF2B5EF4-FFF2-40B4-BE49-F238E27FC236}">
                <a16:creationId xmlns:a16="http://schemas.microsoft.com/office/drawing/2014/main" id="{F87C1C05-5798-E0B4-E8D7-B471BB8B97C2}"/>
              </a:ext>
            </a:extLst>
          </p:cNvPr>
          <p:cNvPicPr>
            <a:picLocks noChangeAspect="1"/>
          </p:cNvPicPr>
          <p:nvPr/>
        </p:nvPicPr>
        <p:blipFill>
          <a:blip r:embed="rId3"/>
          <a:stretch>
            <a:fillRect/>
          </a:stretch>
        </p:blipFill>
        <p:spPr>
          <a:xfrm>
            <a:off x="4149533" y="4251812"/>
            <a:ext cx="717428" cy="717428"/>
          </a:xfrm>
          <a:prstGeom prst="rect">
            <a:avLst/>
          </a:prstGeom>
        </p:spPr>
      </p:pic>
      <p:pic>
        <p:nvPicPr>
          <p:cNvPr id="21" name="Picture 20">
            <a:extLst>
              <a:ext uri="{FF2B5EF4-FFF2-40B4-BE49-F238E27FC236}">
                <a16:creationId xmlns:a16="http://schemas.microsoft.com/office/drawing/2014/main" id="{4AFCEB30-01C6-D160-D895-D66CD478AE89}"/>
              </a:ext>
            </a:extLst>
          </p:cNvPr>
          <p:cNvPicPr>
            <a:picLocks noChangeAspect="1"/>
          </p:cNvPicPr>
          <p:nvPr/>
        </p:nvPicPr>
        <p:blipFill>
          <a:blip r:embed="rId4"/>
          <a:stretch>
            <a:fillRect/>
          </a:stretch>
        </p:blipFill>
        <p:spPr>
          <a:xfrm>
            <a:off x="5283924" y="5008853"/>
            <a:ext cx="812069" cy="812069"/>
          </a:xfrm>
          <a:prstGeom prst="rect">
            <a:avLst/>
          </a:prstGeom>
        </p:spPr>
      </p:pic>
      <p:pic>
        <p:nvPicPr>
          <p:cNvPr id="23" name="Picture 22">
            <a:extLst>
              <a:ext uri="{FF2B5EF4-FFF2-40B4-BE49-F238E27FC236}">
                <a16:creationId xmlns:a16="http://schemas.microsoft.com/office/drawing/2014/main" id="{56F0472E-23B4-4B1C-2DBC-EF3F6D8051B7}"/>
              </a:ext>
            </a:extLst>
          </p:cNvPr>
          <p:cNvPicPr>
            <a:picLocks noChangeAspect="1"/>
          </p:cNvPicPr>
          <p:nvPr/>
        </p:nvPicPr>
        <p:blipFill>
          <a:blip r:embed="rId5"/>
          <a:stretch>
            <a:fillRect/>
          </a:stretch>
        </p:blipFill>
        <p:spPr>
          <a:xfrm>
            <a:off x="5689958" y="6069098"/>
            <a:ext cx="812069" cy="812069"/>
          </a:xfrm>
          <a:prstGeom prst="rect">
            <a:avLst/>
          </a:prstGeom>
        </p:spPr>
      </p:pic>
      <p:sp>
        <p:nvSpPr>
          <p:cNvPr id="3" name="Freeform 2">
            <a:extLst>
              <a:ext uri="{FF2B5EF4-FFF2-40B4-BE49-F238E27FC236}">
                <a16:creationId xmlns:a16="http://schemas.microsoft.com/office/drawing/2014/main" id="{E1D3D228-D146-7484-8558-6E59D417F7AC}"/>
              </a:ext>
            </a:extLst>
          </p:cNvPr>
          <p:cNvSpPr/>
          <p:nvPr/>
        </p:nvSpPr>
        <p:spPr>
          <a:xfrm>
            <a:off x="13489864"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4" name="Freeform 4">
            <a:extLst>
              <a:ext uri="{FF2B5EF4-FFF2-40B4-BE49-F238E27FC236}">
                <a16:creationId xmlns:a16="http://schemas.microsoft.com/office/drawing/2014/main" id="{2777C1BF-AD08-ABE3-D19D-9E78D06FE8F3}"/>
              </a:ext>
            </a:extLst>
          </p:cNvPr>
          <p:cNvSpPr/>
          <p:nvPr/>
        </p:nvSpPr>
        <p:spPr>
          <a:xfrm>
            <a:off x="13254851"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6"/>
            <a:stretch>
              <a:fillRect t="-963" b="-963"/>
            </a:stretch>
          </a:blipFill>
        </p:spPr>
        <p:txBody>
          <a:bodyPr/>
          <a:lstStyle/>
          <a:p>
            <a:endParaRPr lang="en-US" sz="1200"/>
          </a:p>
        </p:txBody>
      </p:sp>
      <p:sp>
        <p:nvSpPr>
          <p:cNvPr id="5" name="Freeform 5">
            <a:extLst>
              <a:ext uri="{FF2B5EF4-FFF2-40B4-BE49-F238E27FC236}">
                <a16:creationId xmlns:a16="http://schemas.microsoft.com/office/drawing/2014/main" id="{9BD40E2A-4559-5317-7296-E2A682333C1E}"/>
              </a:ext>
            </a:extLst>
          </p:cNvPr>
          <p:cNvSpPr/>
          <p:nvPr/>
        </p:nvSpPr>
        <p:spPr>
          <a:xfrm>
            <a:off x="12833454"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7"/>
            <a:stretch>
              <a:fillRect/>
            </a:stretch>
          </a:blipFill>
        </p:spPr>
        <p:txBody>
          <a:bodyPr/>
          <a:lstStyle/>
          <a:p>
            <a:endParaRPr lang="en-US" sz="1200"/>
          </a:p>
        </p:txBody>
      </p:sp>
      <p:sp>
        <p:nvSpPr>
          <p:cNvPr id="6" name="TextBox 3">
            <a:extLst>
              <a:ext uri="{FF2B5EF4-FFF2-40B4-BE49-F238E27FC236}">
                <a16:creationId xmlns:a16="http://schemas.microsoft.com/office/drawing/2014/main" id="{72975536-1528-B919-23BC-38AEC0B85715}"/>
              </a:ext>
            </a:extLst>
          </p:cNvPr>
          <p:cNvSpPr txBox="1"/>
          <p:nvPr/>
        </p:nvSpPr>
        <p:spPr>
          <a:xfrm>
            <a:off x="15046308" y="-464675"/>
            <a:ext cx="8844097" cy="4848571"/>
          </a:xfrm>
          <a:prstGeom prst="rect">
            <a:avLst/>
          </a:prstGeom>
        </p:spPr>
        <p:txBody>
          <a:bodyPr lIns="0" tIns="0" rIns="0" bIns="0" rtlCol="0" anchor="t">
            <a:spAutoFit/>
          </a:bodyPr>
          <a:lstStyle/>
          <a:p>
            <a:pPr algn="ctr">
              <a:lnSpc>
                <a:spcPts val="19532"/>
              </a:lnSpc>
            </a:pPr>
            <a:r>
              <a:rPr lang="en-US" sz="13952" dirty="0">
                <a:solidFill>
                  <a:srgbClr val="141619"/>
                </a:solidFill>
                <a:latin typeface="Sugo Classic"/>
                <a:ea typeface="Sugo Classic"/>
                <a:cs typeface="Sugo Classic"/>
                <a:sym typeface="Sugo Classic"/>
              </a:rPr>
              <a:t>Any Question?</a:t>
            </a:r>
          </a:p>
        </p:txBody>
      </p:sp>
    </p:spTree>
    <p:extLst>
      <p:ext uri="{BB962C8B-B14F-4D97-AF65-F5344CB8AC3E}">
        <p14:creationId xmlns:p14="http://schemas.microsoft.com/office/powerpoint/2010/main" val="2681013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F3366-9B1B-4517-A4C6-B2FAD6967CF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FC7FE9F-342C-B755-E01B-2DC1C9E90B5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TextBox 3">
            <a:extLst>
              <a:ext uri="{FF2B5EF4-FFF2-40B4-BE49-F238E27FC236}">
                <a16:creationId xmlns:a16="http://schemas.microsoft.com/office/drawing/2014/main" id="{D28A6B31-F974-0E5F-F9EF-E4ADF48768A0}"/>
              </a:ext>
            </a:extLst>
          </p:cNvPr>
          <p:cNvSpPr txBox="1"/>
          <p:nvPr/>
        </p:nvSpPr>
        <p:spPr>
          <a:xfrm>
            <a:off x="12427013" y="626034"/>
            <a:ext cx="8844097" cy="2282741"/>
          </a:xfrm>
          <a:prstGeom prst="rect">
            <a:avLst/>
          </a:prstGeom>
        </p:spPr>
        <p:txBody>
          <a:bodyPr lIns="0" tIns="0" rIns="0" bIns="0" rtlCol="0" anchor="t">
            <a:spAutoFit/>
          </a:bodyPr>
          <a:lstStyle/>
          <a:p>
            <a:pPr algn="ctr">
              <a:lnSpc>
                <a:spcPts val="19532"/>
              </a:lnSpc>
            </a:pPr>
            <a:r>
              <a:rPr lang="en-US" sz="13952" dirty="0">
                <a:solidFill>
                  <a:srgbClr val="141619"/>
                </a:solidFill>
                <a:latin typeface="Sugo Classic"/>
                <a:ea typeface="Sugo Classic"/>
                <a:cs typeface="Sugo Classic"/>
                <a:sym typeface="Sugo Classic"/>
              </a:rPr>
              <a:t>Thank You </a:t>
            </a:r>
          </a:p>
        </p:txBody>
      </p:sp>
      <p:sp>
        <p:nvSpPr>
          <p:cNvPr id="6" name="Freeform 4">
            <a:extLst>
              <a:ext uri="{FF2B5EF4-FFF2-40B4-BE49-F238E27FC236}">
                <a16:creationId xmlns:a16="http://schemas.microsoft.com/office/drawing/2014/main" id="{FAE28762-68E5-A9A7-45B9-23C6D148A96D}"/>
              </a:ext>
            </a:extLst>
          </p:cNvPr>
          <p:cNvSpPr/>
          <p:nvPr/>
        </p:nvSpPr>
        <p:spPr>
          <a:xfrm>
            <a:off x="-235013"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7" name="Freeform 5">
            <a:extLst>
              <a:ext uri="{FF2B5EF4-FFF2-40B4-BE49-F238E27FC236}">
                <a16:creationId xmlns:a16="http://schemas.microsoft.com/office/drawing/2014/main" id="{C001A87C-4CED-E1A4-C98E-206FC8C5B74D}"/>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10" name="TextBox 3">
            <a:extLst>
              <a:ext uri="{FF2B5EF4-FFF2-40B4-BE49-F238E27FC236}">
                <a16:creationId xmlns:a16="http://schemas.microsoft.com/office/drawing/2014/main" id="{991321AA-96DE-FFD7-54A9-65F1A6F57746}"/>
              </a:ext>
            </a:extLst>
          </p:cNvPr>
          <p:cNvSpPr txBox="1"/>
          <p:nvPr/>
        </p:nvSpPr>
        <p:spPr>
          <a:xfrm>
            <a:off x="1556444" y="-464675"/>
            <a:ext cx="8844097" cy="4848571"/>
          </a:xfrm>
          <a:prstGeom prst="rect">
            <a:avLst/>
          </a:prstGeom>
        </p:spPr>
        <p:txBody>
          <a:bodyPr lIns="0" tIns="0" rIns="0" bIns="0" rtlCol="0" anchor="t">
            <a:spAutoFit/>
          </a:bodyPr>
          <a:lstStyle/>
          <a:p>
            <a:pPr algn="ctr">
              <a:lnSpc>
                <a:spcPts val="19532"/>
              </a:lnSpc>
            </a:pPr>
            <a:r>
              <a:rPr lang="en-US" sz="13952" dirty="0">
                <a:solidFill>
                  <a:srgbClr val="141619"/>
                </a:solidFill>
                <a:latin typeface="Sugo Classic"/>
                <a:ea typeface="Sugo Classic"/>
                <a:cs typeface="Sugo Classic"/>
                <a:sym typeface="Sugo Classic"/>
              </a:rPr>
              <a:t>Any Question?</a:t>
            </a:r>
          </a:p>
        </p:txBody>
      </p:sp>
    </p:spTree>
    <p:extLst>
      <p:ext uri="{BB962C8B-B14F-4D97-AF65-F5344CB8AC3E}">
        <p14:creationId xmlns:p14="http://schemas.microsoft.com/office/powerpoint/2010/main" val="1609791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4379D-8827-FE3C-7BCF-451A168FE86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245B57-51DB-C607-73DA-A87C1FFEC4F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TextBox 3">
            <a:extLst>
              <a:ext uri="{FF2B5EF4-FFF2-40B4-BE49-F238E27FC236}">
                <a16:creationId xmlns:a16="http://schemas.microsoft.com/office/drawing/2014/main" id="{7CB2FAA9-289B-1875-A918-FE76A822E2CF}"/>
              </a:ext>
            </a:extLst>
          </p:cNvPr>
          <p:cNvSpPr txBox="1"/>
          <p:nvPr/>
        </p:nvSpPr>
        <p:spPr>
          <a:xfrm>
            <a:off x="1673952" y="963965"/>
            <a:ext cx="8844097" cy="2282741"/>
          </a:xfrm>
          <a:prstGeom prst="rect">
            <a:avLst/>
          </a:prstGeom>
        </p:spPr>
        <p:txBody>
          <a:bodyPr lIns="0" tIns="0" rIns="0" bIns="0" rtlCol="0" anchor="t">
            <a:spAutoFit/>
          </a:bodyPr>
          <a:lstStyle/>
          <a:p>
            <a:pPr algn="ctr">
              <a:lnSpc>
                <a:spcPts val="19532"/>
              </a:lnSpc>
            </a:pPr>
            <a:r>
              <a:rPr lang="en-US" sz="13952">
                <a:solidFill>
                  <a:srgbClr val="141619"/>
                </a:solidFill>
                <a:latin typeface="Sugo Classic"/>
                <a:ea typeface="Sugo Classic"/>
                <a:cs typeface="Sugo Classic"/>
                <a:sym typeface="Sugo Classic"/>
              </a:rPr>
              <a:t>Thank You </a:t>
            </a:r>
          </a:p>
        </p:txBody>
      </p:sp>
      <p:sp>
        <p:nvSpPr>
          <p:cNvPr id="4" name="Freeform 4">
            <a:extLst>
              <a:ext uri="{FF2B5EF4-FFF2-40B4-BE49-F238E27FC236}">
                <a16:creationId xmlns:a16="http://schemas.microsoft.com/office/drawing/2014/main" id="{2CD7A3C4-23FF-1C78-A30B-084D15902CBB}"/>
              </a:ext>
            </a:extLst>
          </p:cNvPr>
          <p:cNvSpPr/>
          <p:nvPr/>
        </p:nvSpPr>
        <p:spPr>
          <a:xfrm>
            <a:off x="-235013"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5" name="Freeform 5">
            <a:extLst>
              <a:ext uri="{FF2B5EF4-FFF2-40B4-BE49-F238E27FC236}">
                <a16:creationId xmlns:a16="http://schemas.microsoft.com/office/drawing/2014/main" id="{A7D7B658-C352-0799-506D-2EA7A2AA1B34}"/>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Tree>
    <p:extLst>
      <p:ext uri="{BB962C8B-B14F-4D97-AF65-F5344CB8AC3E}">
        <p14:creationId xmlns:p14="http://schemas.microsoft.com/office/powerpoint/2010/main" val="222472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6E55A-A94E-420C-B84C-D7249B242A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341A16-D73F-639D-C6C3-4ACBFF5F44B9}"/>
              </a:ext>
            </a:extLst>
          </p:cNvPr>
          <p:cNvSpPr/>
          <p:nvPr/>
        </p:nvSpPr>
        <p:spPr>
          <a:xfrm>
            <a:off x="-415636" y="0"/>
            <a:ext cx="12629325"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446708AF-14D5-C587-703A-219146770815}"/>
              </a:ext>
            </a:extLst>
          </p:cNvPr>
          <p:cNvSpPr txBox="1"/>
          <p:nvPr/>
        </p:nvSpPr>
        <p:spPr>
          <a:xfrm>
            <a:off x="1358271" y="670304"/>
            <a:ext cx="10790351" cy="1061573"/>
          </a:xfrm>
          <a:prstGeom prst="rect">
            <a:avLst/>
          </a:prstGeom>
        </p:spPr>
        <p:txBody>
          <a:bodyPr wrap="square" lIns="0" tIns="0" rIns="0" bIns="0" rtlCol="0" anchor="t">
            <a:spAutoFit/>
          </a:bodyPr>
          <a:lstStyle/>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08224D24-BFD6-E322-5F0F-65D9EFE2773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23619" y="0"/>
            <a:ext cx="6590070" cy="6858000"/>
          </a:xfrm>
          <a:prstGeom prst="rect">
            <a:avLst/>
          </a:prstGeom>
        </p:spPr>
      </p:pic>
      <p:pic>
        <p:nvPicPr>
          <p:cNvPr id="9" name="Picture 8">
            <a:extLst>
              <a:ext uri="{FF2B5EF4-FFF2-40B4-BE49-F238E27FC236}">
                <a16:creationId xmlns:a16="http://schemas.microsoft.com/office/drawing/2014/main" id="{2B0BDBFD-016B-50E4-EB2B-454D94174CF4}"/>
              </a:ext>
            </a:extLst>
          </p:cNvPr>
          <p:cNvPicPr>
            <a:picLocks noChangeAspect="1"/>
          </p:cNvPicPr>
          <p:nvPr/>
        </p:nvPicPr>
        <p:blipFill>
          <a:blip r:embed="rId4"/>
          <a:stretch>
            <a:fillRect/>
          </a:stretch>
        </p:blipFill>
        <p:spPr>
          <a:xfrm>
            <a:off x="532418" y="2528054"/>
            <a:ext cx="4580473" cy="1018120"/>
          </a:xfrm>
          <a:prstGeom prst="rect">
            <a:avLst/>
          </a:prstGeom>
        </p:spPr>
      </p:pic>
      <p:sp>
        <p:nvSpPr>
          <p:cNvPr id="13" name="TextBox 12">
            <a:extLst>
              <a:ext uri="{FF2B5EF4-FFF2-40B4-BE49-F238E27FC236}">
                <a16:creationId xmlns:a16="http://schemas.microsoft.com/office/drawing/2014/main" id="{2E1E7BD2-2D51-A27F-9CF4-7A7C6D380BB3}"/>
              </a:ext>
            </a:extLst>
          </p:cNvPr>
          <p:cNvSpPr txBox="1"/>
          <p:nvPr/>
        </p:nvSpPr>
        <p:spPr>
          <a:xfrm>
            <a:off x="485241" y="4202108"/>
            <a:ext cx="4580473" cy="966162"/>
          </a:xfrm>
          <a:prstGeom prst="rect">
            <a:avLst/>
          </a:prstGeom>
          <a:noFill/>
        </p:spPr>
        <p:txBody>
          <a:bodyPr wrap="square">
            <a:spAutoFit/>
          </a:bodyPr>
          <a:lstStyle/>
          <a:p>
            <a:pPr marL="0" marR="0" lvl="0" indent="0" algn="ctr" defTabSz="914400" rtl="0" eaLnBrk="1" fontAlgn="auto" latinLnBrk="0" hangingPunct="1">
              <a:lnSpc>
                <a:spcPts val="2143"/>
              </a:lnSpc>
              <a:spcBef>
                <a:spcPts val="1372"/>
              </a:spcBef>
              <a:spcAft>
                <a:spcPts val="1029"/>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The Problem: A World Full of</a:t>
            </a:r>
          </a:p>
          <a:p>
            <a:pPr marL="0" marR="0" lvl="0" indent="0" algn="ctr" defTabSz="914400" rtl="0" eaLnBrk="1" fontAlgn="auto" latinLnBrk="0" hangingPunct="1">
              <a:lnSpc>
                <a:spcPts val="2143"/>
              </a:lnSpc>
              <a:spcBef>
                <a:spcPts val="1372"/>
              </a:spcBef>
              <a:spcAft>
                <a:spcPts val="1029"/>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 Books, But Out of Reach</a:t>
            </a:r>
            <a:endParaRPr kumimoji="0" lang="en-US" sz="2800" b="0" i="0" u="none" strike="noStrike" kern="1200" cap="none" spc="0" normalizeH="0" baseline="0" noProof="0" dirty="0">
              <a:ln>
                <a:noFill/>
              </a:ln>
              <a:solidFill>
                <a:prstClr val="black"/>
              </a:solidFill>
              <a:effectLst/>
              <a:uLnTx/>
              <a:uFillTx/>
              <a:latin typeface="quote-cjk-patch"/>
              <a:ea typeface="+mn-ea"/>
              <a:cs typeface="+mn-cs"/>
            </a:endParaRPr>
          </a:p>
        </p:txBody>
      </p:sp>
    </p:spTree>
    <p:extLst>
      <p:ext uri="{BB962C8B-B14F-4D97-AF65-F5344CB8AC3E}">
        <p14:creationId xmlns:p14="http://schemas.microsoft.com/office/powerpoint/2010/main" val="1544182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3916E-2AC7-9F10-82BB-AA8834A0AF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3145B54-8BB8-D9AA-B19D-03F66D5956C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11" name="TextBox 10">
            <a:extLst>
              <a:ext uri="{FF2B5EF4-FFF2-40B4-BE49-F238E27FC236}">
                <a16:creationId xmlns:a16="http://schemas.microsoft.com/office/drawing/2014/main" id="{ECEBB564-C10A-288D-F820-633140558F14}"/>
              </a:ext>
            </a:extLst>
          </p:cNvPr>
          <p:cNvSpPr txBox="1"/>
          <p:nvPr/>
        </p:nvSpPr>
        <p:spPr>
          <a:xfrm>
            <a:off x="244852" y="1410443"/>
            <a:ext cx="11947148" cy="5454570"/>
          </a:xfrm>
          <a:prstGeom prst="rect">
            <a:avLst/>
          </a:prstGeom>
          <a:noFill/>
        </p:spPr>
        <p:txBody>
          <a:bodyPr wrap="square">
            <a:spAutoFit/>
          </a:bodyPr>
          <a:lstStyle/>
          <a:p>
            <a:pPr>
              <a:lnSpc>
                <a:spcPts val="2143"/>
              </a:lnSpc>
              <a:spcBef>
                <a:spcPts val="1029"/>
              </a:spcBef>
              <a:spcAft>
                <a:spcPts val="1029"/>
              </a:spcAft>
              <a:buFont typeface="Arial" panose="020B0604020202020204" pitchFamily="34" charset="0"/>
              <a:buChar char="•"/>
            </a:pPr>
            <a:r>
              <a:rPr lang="en-US" sz="2800" b="1" dirty="0">
                <a:effectLst/>
                <a:latin typeface="quote-cjk-patch"/>
              </a:rPr>
              <a:t>Professor </a:t>
            </a:r>
            <a:r>
              <a:rPr lang="en-US" sz="2800" b="1" dirty="0">
                <a:latin typeface="quote-cjk-patch"/>
              </a:rPr>
              <a:t>Michael </a:t>
            </a:r>
            <a:r>
              <a:rPr lang="en-US" sz="2800" b="1" dirty="0">
                <a:effectLst/>
                <a:latin typeface="quote-cjk-patch"/>
              </a:rPr>
              <a:t> </a:t>
            </a:r>
            <a:r>
              <a:rPr lang="en-US" sz="2800" b="0" dirty="0">
                <a:solidFill>
                  <a:srgbClr val="404040"/>
                </a:solidFill>
                <a:effectLst/>
                <a:latin typeface="quote-cjk-patch"/>
              </a:rPr>
              <a:t>rubbed his temples, staring at a towering stack of student</a:t>
            </a:r>
          </a:p>
          <a:p>
            <a:pPr>
              <a:lnSpc>
                <a:spcPts val="2143"/>
              </a:lnSpc>
              <a:spcBef>
                <a:spcPts val="1029"/>
              </a:spcBef>
              <a:spcAft>
                <a:spcPts val="1029"/>
              </a:spcAft>
            </a:pPr>
            <a:r>
              <a:rPr lang="en-US" sz="2800" b="0" dirty="0">
                <a:solidFill>
                  <a:srgbClr val="404040"/>
                </a:solidFill>
                <a:effectLst/>
                <a:latin typeface="quote-cjk-patch"/>
              </a:rPr>
              <a:t>theses. "I can’t keep up—there’s too much to read, and too little time to</a:t>
            </a:r>
            <a:endParaRPr lang="en-US" sz="2800" dirty="0">
              <a:solidFill>
                <a:srgbClr val="404040"/>
              </a:solidFill>
              <a:latin typeface="quote-cjk-patch"/>
            </a:endParaRPr>
          </a:p>
          <a:p>
            <a:pPr>
              <a:lnSpc>
                <a:spcPts val="2143"/>
              </a:lnSpc>
              <a:spcBef>
                <a:spcPts val="1029"/>
              </a:spcBef>
              <a:spcAft>
                <a:spcPts val="1029"/>
              </a:spcAft>
            </a:pPr>
            <a:r>
              <a:rPr lang="en-US" sz="2800" b="0" dirty="0">
                <a:solidFill>
                  <a:srgbClr val="404040"/>
                </a:solidFill>
                <a:effectLst/>
                <a:latin typeface="quote-cjk-patch"/>
              </a:rPr>
              <a:t>understand it all.“</a:t>
            </a:r>
          </a:p>
          <a:p>
            <a:pPr>
              <a:lnSpc>
                <a:spcPts val="2143"/>
              </a:lnSpc>
              <a:spcBef>
                <a:spcPts val="1029"/>
              </a:spcBef>
              <a:spcAft>
                <a:spcPts val="1029"/>
              </a:spcAft>
            </a:pPr>
            <a:endParaRPr lang="en-US" sz="2800" b="0" dirty="0">
              <a:solidFill>
                <a:srgbClr val="404040"/>
              </a:solidFill>
              <a:effectLst/>
              <a:latin typeface="quote-cjk-patch"/>
            </a:endParaRPr>
          </a:p>
          <a:p>
            <a:pPr>
              <a:lnSpc>
                <a:spcPts val="2143"/>
              </a:lnSpc>
              <a:spcBef>
                <a:spcPts val="300"/>
              </a:spcBef>
              <a:spcAft>
                <a:spcPts val="1029"/>
              </a:spcAft>
              <a:buFont typeface="Arial" panose="020B0604020202020204" pitchFamily="34" charset="0"/>
              <a:buChar char="•"/>
            </a:pPr>
            <a:r>
              <a:rPr lang="en-US" sz="2800" b="1" dirty="0">
                <a:solidFill>
                  <a:prstClr val="black"/>
                </a:solidFill>
                <a:latin typeface="quote-cjk-patch"/>
              </a:rPr>
              <a:t>Seva</a:t>
            </a:r>
            <a:r>
              <a:rPr lang="en-US" sz="2800" b="0" dirty="0">
                <a:solidFill>
                  <a:srgbClr val="404040"/>
                </a:solidFill>
                <a:effectLst/>
                <a:latin typeface="quote-cjk-patch"/>
              </a:rPr>
              <a:t>, </a:t>
            </a:r>
            <a:r>
              <a:rPr lang="en-US" sz="2800" dirty="0">
                <a:solidFill>
                  <a:srgbClr val="404040"/>
                </a:solidFill>
                <a:latin typeface="quote-cjk-patch"/>
              </a:rPr>
              <a:t>finally read a book she truly loved—engaging, fast-paced, and full of</a:t>
            </a:r>
          </a:p>
          <a:p>
            <a:pPr>
              <a:lnSpc>
                <a:spcPts val="2143"/>
              </a:lnSpc>
              <a:spcBef>
                <a:spcPts val="300"/>
              </a:spcBef>
              <a:spcAft>
                <a:spcPts val="1029"/>
              </a:spcAft>
            </a:pPr>
            <a:r>
              <a:rPr lang="en-US" sz="2800" dirty="0">
                <a:solidFill>
                  <a:srgbClr val="404040"/>
                </a:solidFill>
                <a:latin typeface="quote-cjk-patch"/>
              </a:rPr>
              <a:t> twists. Now, all she wanted was to find more books with the same kind of</a:t>
            </a:r>
          </a:p>
          <a:p>
            <a:pPr>
              <a:lnSpc>
                <a:spcPts val="2143"/>
              </a:lnSpc>
              <a:spcBef>
                <a:spcPts val="300"/>
              </a:spcBef>
              <a:spcAft>
                <a:spcPts val="1029"/>
              </a:spcAft>
            </a:pPr>
            <a:r>
              <a:rPr lang="en-US" sz="2800" dirty="0">
                <a:solidFill>
                  <a:srgbClr val="404040"/>
                </a:solidFill>
                <a:latin typeface="quote-cjk-patch"/>
              </a:rPr>
              <a:t> content, but endless scrolling left her overwhelmed and unsure where to look.</a:t>
            </a:r>
          </a:p>
          <a:p>
            <a:pPr>
              <a:lnSpc>
                <a:spcPts val="2143"/>
              </a:lnSpc>
              <a:spcBef>
                <a:spcPts val="300"/>
              </a:spcBef>
              <a:spcAft>
                <a:spcPts val="1029"/>
              </a:spcAft>
            </a:pPr>
            <a:endParaRPr lang="en-US" sz="2800" dirty="0">
              <a:solidFill>
                <a:srgbClr val="404040"/>
              </a:solidFill>
              <a:latin typeface="quote-cjk-patch"/>
            </a:endParaRPr>
          </a:p>
          <a:p>
            <a:pPr>
              <a:lnSpc>
                <a:spcPts val="2143"/>
              </a:lnSpc>
              <a:spcBef>
                <a:spcPts val="300"/>
              </a:spcBef>
              <a:spcAft>
                <a:spcPts val="1029"/>
              </a:spcAft>
              <a:buFont typeface="Arial" panose="020B0604020202020204" pitchFamily="34" charset="0"/>
              <a:buChar char="•"/>
            </a:pPr>
            <a:r>
              <a:rPr lang="en-US" sz="2800" b="1" dirty="0">
                <a:effectLst/>
                <a:latin typeface="quote-cjk-patch"/>
              </a:rPr>
              <a:t>Mr. </a:t>
            </a:r>
            <a:r>
              <a:rPr lang="en-US" sz="2800" b="1" dirty="0">
                <a:solidFill>
                  <a:prstClr val="black"/>
                </a:solidFill>
                <a:latin typeface="quote-cjk-patch"/>
              </a:rPr>
              <a:t>Romany</a:t>
            </a:r>
            <a:r>
              <a:rPr lang="en-US" sz="2800" b="1" dirty="0">
                <a:effectLst/>
                <a:latin typeface="quote-cjk-patch"/>
              </a:rPr>
              <a:t> </a:t>
            </a:r>
            <a:r>
              <a:rPr lang="en-US" sz="2800" b="0" dirty="0">
                <a:solidFill>
                  <a:srgbClr val="404040"/>
                </a:solidFill>
                <a:effectLst/>
                <a:latin typeface="quote-cjk-patch"/>
              </a:rPr>
              <a:t>,</a:t>
            </a:r>
            <a:r>
              <a:rPr lang="en-US" sz="2800" dirty="0">
                <a:solidFill>
                  <a:srgbClr val="404040"/>
                </a:solidFill>
                <a:latin typeface="quote-cjk-patch"/>
              </a:rPr>
              <a:t> the bookstore’s oldest customer, ran his fingers over a paperback</a:t>
            </a:r>
          </a:p>
          <a:p>
            <a:pPr>
              <a:lnSpc>
                <a:spcPts val="2143"/>
              </a:lnSpc>
              <a:spcBef>
                <a:spcPts val="300"/>
              </a:spcBef>
              <a:spcAft>
                <a:spcPts val="1029"/>
              </a:spcAft>
            </a:pPr>
            <a:r>
              <a:rPr lang="en-US" sz="2800" dirty="0">
                <a:solidFill>
                  <a:srgbClr val="404040"/>
                </a:solidFill>
                <a:latin typeface="quote-cjk-patch"/>
              </a:rPr>
              <a:t>he could no longer see. “A lifetime of stories, and now I can’t even read the</a:t>
            </a:r>
          </a:p>
          <a:p>
            <a:pPr>
              <a:lnSpc>
                <a:spcPts val="2143"/>
              </a:lnSpc>
              <a:spcBef>
                <a:spcPts val="300"/>
              </a:spcBef>
              <a:spcAft>
                <a:spcPts val="1029"/>
              </a:spcAft>
            </a:pPr>
            <a:r>
              <a:rPr lang="en-US" sz="2800" dirty="0">
                <a:solidFill>
                  <a:srgbClr val="404040"/>
                </a:solidFill>
                <a:latin typeface="quote-cjk-patch"/>
              </a:rPr>
              <a:t>blurry titles,” he said sadly. With shelves full of old classics, his fading eyesight</a:t>
            </a:r>
          </a:p>
          <a:p>
            <a:pPr>
              <a:lnSpc>
                <a:spcPts val="2143"/>
              </a:lnSpc>
              <a:spcBef>
                <a:spcPts val="300"/>
              </a:spcBef>
              <a:spcAft>
                <a:spcPts val="1029"/>
              </a:spcAft>
            </a:pPr>
            <a:r>
              <a:rPr lang="en-US" sz="2800" dirty="0">
                <a:solidFill>
                  <a:srgbClr val="404040"/>
                </a:solidFill>
                <a:latin typeface="quote-cjk-patch"/>
              </a:rPr>
              <a:t>made it impossible to enjoy the books he loved most.</a:t>
            </a:r>
            <a:endParaRPr lang="en-US" sz="2800" b="0" dirty="0">
              <a:solidFill>
                <a:srgbClr val="404040"/>
              </a:solidFill>
              <a:effectLst/>
              <a:latin typeface="quote-cjk-patch"/>
            </a:endParaRPr>
          </a:p>
        </p:txBody>
      </p:sp>
      <p:pic>
        <p:nvPicPr>
          <p:cNvPr id="4" name="Picture 3">
            <a:extLst>
              <a:ext uri="{FF2B5EF4-FFF2-40B4-BE49-F238E27FC236}">
                <a16:creationId xmlns:a16="http://schemas.microsoft.com/office/drawing/2014/main" id="{3DD27667-9149-3191-8E9E-B691A9E5F07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606481" y="0"/>
            <a:ext cx="6590070" cy="6858000"/>
          </a:xfrm>
          <a:prstGeom prst="rect">
            <a:avLst/>
          </a:prstGeom>
        </p:spPr>
      </p:pic>
      <p:sp>
        <p:nvSpPr>
          <p:cNvPr id="5" name="TextBox 7">
            <a:extLst>
              <a:ext uri="{FF2B5EF4-FFF2-40B4-BE49-F238E27FC236}">
                <a16:creationId xmlns:a16="http://schemas.microsoft.com/office/drawing/2014/main" id="{ED903507-335E-3DBF-AC54-4CF415761EAD}"/>
              </a:ext>
            </a:extLst>
          </p:cNvPr>
          <p:cNvSpPr txBox="1"/>
          <p:nvPr/>
        </p:nvSpPr>
        <p:spPr>
          <a:xfrm>
            <a:off x="882823" y="-201813"/>
            <a:ext cx="10790351" cy="1061573"/>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"The Last Page Café: Where No Reader is Left Behind"</a:t>
            </a:r>
            <a:endParaRPr lang="en-US" sz="3800" b="0" i="0" dirty="0">
              <a:solidFill>
                <a:srgbClr val="404040"/>
              </a:solidFill>
              <a:effectLst/>
              <a:latin typeface="quote-cjk-patch"/>
            </a:endParaRPr>
          </a:p>
        </p:txBody>
      </p:sp>
      <p:sp>
        <p:nvSpPr>
          <p:cNvPr id="8" name="TextBox 7">
            <a:extLst>
              <a:ext uri="{FF2B5EF4-FFF2-40B4-BE49-F238E27FC236}">
                <a16:creationId xmlns:a16="http://schemas.microsoft.com/office/drawing/2014/main" id="{96BE0B75-43B7-BA1C-97ED-0569E947E8D5}"/>
              </a:ext>
            </a:extLst>
          </p:cNvPr>
          <p:cNvSpPr txBox="1"/>
          <p:nvPr/>
        </p:nvSpPr>
        <p:spPr>
          <a:xfrm>
            <a:off x="2204373" y="1000322"/>
            <a:ext cx="9063281" cy="389081"/>
          </a:xfrm>
          <a:prstGeom prst="rect">
            <a:avLst/>
          </a:prstGeom>
          <a:noFill/>
        </p:spPr>
        <p:txBody>
          <a:bodyPr wrap="square">
            <a:spAutoFit/>
          </a:bodyPr>
          <a:lstStyle/>
          <a:p>
            <a:pPr algn="l">
              <a:lnSpc>
                <a:spcPts val="2143"/>
              </a:lnSpc>
              <a:spcBef>
                <a:spcPts val="1372"/>
              </a:spcBef>
              <a:spcAft>
                <a:spcPts val="1029"/>
              </a:spcAft>
              <a:buNone/>
            </a:pPr>
            <a:r>
              <a:rPr lang="en-US" sz="2800" b="1" i="0" dirty="0">
                <a:effectLst/>
                <a:latin typeface="quote-cjk-patch"/>
              </a:rPr>
              <a:t>The Problem: A World Full of Books, But Out of Reach</a:t>
            </a:r>
            <a:endParaRPr lang="en-US" sz="2800" b="0" i="0" dirty="0">
              <a:effectLst/>
              <a:latin typeface="quote-cjk-patch"/>
            </a:endParaRPr>
          </a:p>
        </p:txBody>
      </p:sp>
    </p:spTree>
    <p:extLst>
      <p:ext uri="{BB962C8B-B14F-4D97-AF65-F5344CB8AC3E}">
        <p14:creationId xmlns:p14="http://schemas.microsoft.com/office/powerpoint/2010/main" val="24186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 calcmode="lin" valueType="num">
                                      <p:cBhvr additive="base">
                                        <p:cTn id="21"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1">
                                            <p:txEl>
                                              <p:pRg st="5" end="5"/>
                                            </p:txEl>
                                          </p:spTgt>
                                        </p:tgtEl>
                                        <p:attrNameLst>
                                          <p:attrName>style.visibility</p:attrName>
                                        </p:attrNameLst>
                                      </p:cBhvr>
                                      <p:to>
                                        <p:strVal val="visible"/>
                                      </p:to>
                                    </p:set>
                                    <p:anim calcmode="lin" valueType="num">
                                      <p:cBhvr additive="base">
                                        <p:cTn id="25"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6" end="6"/>
                                            </p:txEl>
                                          </p:spTgt>
                                        </p:tgtEl>
                                        <p:attrNameLst>
                                          <p:attrName>style.visibility</p:attrName>
                                        </p:attrNameLst>
                                      </p:cBhvr>
                                      <p:to>
                                        <p:strVal val="visible"/>
                                      </p:to>
                                    </p:set>
                                    <p:anim calcmode="lin" valueType="num">
                                      <p:cBhvr additive="base">
                                        <p:cTn id="29"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anim calcmode="lin" valueType="num">
                                      <p:cBhvr additive="base">
                                        <p:cTn id="35"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anim calcmode="lin" valueType="num">
                                      <p:cBhvr additive="base">
                                        <p:cTn id="39"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xEl>
                                              <p:pRg st="10" end="10"/>
                                            </p:txEl>
                                          </p:spTgt>
                                        </p:tgtEl>
                                        <p:attrNameLst>
                                          <p:attrName>style.visibility</p:attrName>
                                        </p:attrNameLst>
                                      </p:cBhvr>
                                      <p:to>
                                        <p:strVal val="visible"/>
                                      </p:to>
                                    </p:set>
                                    <p:anim calcmode="lin" valueType="num">
                                      <p:cBhvr additive="base">
                                        <p:cTn id="43" dur="500" fill="hold"/>
                                        <p:tgtEl>
                                          <p:spTgt spid="11">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anim calcmode="lin" valueType="num">
                                      <p:cBhvr additive="base">
                                        <p:cTn id="47" dur="500" fill="hold"/>
                                        <p:tgtEl>
                                          <p:spTgt spid="11">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A60BD-B314-DE17-FB14-74DDA3162A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507C761-6F25-AC67-EEFD-938A3CDEB37F}"/>
              </a:ext>
            </a:extLst>
          </p:cNvPr>
          <p:cNvSpPr/>
          <p:nvPr/>
        </p:nvSpPr>
        <p:spPr>
          <a:xfrm>
            <a:off x="0" y="0"/>
            <a:ext cx="12213689"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054DCDDF-C3FE-A1CA-E16E-3DE747581881}"/>
              </a:ext>
            </a:extLst>
          </p:cNvPr>
          <p:cNvSpPr txBox="1"/>
          <p:nvPr/>
        </p:nvSpPr>
        <p:spPr>
          <a:xfrm>
            <a:off x="1358271" y="670304"/>
            <a:ext cx="10790351" cy="1061573"/>
          </a:xfrm>
          <a:prstGeom prst="rect">
            <a:avLst/>
          </a:prstGeom>
        </p:spPr>
        <p:txBody>
          <a:bodyPr wrap="square" lIns="0" tIns="0" rIns="0" bIns="0" rtlCol="0" anchor="t">
            <a:spAutoFit/>
          </a:bodyPr>
          <a:lstStyle/>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BEFD2870-48AA-12BE-78C7-52EF75B3D9B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23619" y="0"/>
            <a:ext cx="6590070" cy="6858000"/>
          </a:xfrm>
          <a:prstGeom prst="rect">
            <a:avLst/>
          </a:prstGeom>
        </p:spPr>
      </p:pic>
      <p:pic>
        <p:nvPicPr>
          <p:cNvPr id="9" name="Picture 8">
            <a:extLst>
              <a:ext uri="{FF2B5EF4-FFF2-40B4-BE49-F238E27FC236}">
                <a16:creationId xmlns:a16="http://schemas.microsoft.com/office/drawing/2014/main" id="{AE1F13F8-4443-9856-979B-D7DD82AEBFE0}"/>
              </a:ext>
            </a:extLst>
          </p:cNvPr>
          <p:cNvPicPr>
            <a:picLocks noChangeAspect="1"/>
          </p:cNvPicPr>
          <p:nvPr/>
        </p:nvPicPr>
        <p:blipFill>
          <a:blip r:embed="rId4"/>
          <a:stretch>
            <a:fillRect/>
          </a:stretch>
        </p:blipFill>
        <p:spPr>
          <a:xfrm>
            <a:off x="532418" y="2528054"/>
            <a:ext cx="4580473" cy="1018120"/>
          </a:xfrm>
          <a:prstGeom prst="rect">
            <a:avLst/>
          </a:prstGeom>
        </p:spPr>
      </p:pic>
      <p:sp>
        <p:nvSpPr>
          <p:cNvPr id="13" name="TextBox 12">
            <a:extLst>
              <a:ext uri="{FF2B5EF4-FFF2-40B4-BE49-F238E27FC236}">
                <a16:creationId xmlns:a16="http://schemas.microsoft.com/office/drawing/2014/main" id="{F5C51758-C29C-0B86-07CF-4599E3F3E015}"/>
              </a:ext>
            </a:extLst>
          </p:cNvPr>
          <p:cNvSpPr txBox="1"/>
          <p:nvPr/>
        </p:nvSpPr>
        <p:spPr>
          <a:xfrm>
            <a:off x="485241" y="4202108"/>
            <a:ext cx="4580473" cy="966162"/>
          </a:xfrm>
          <a:prstGeom prst="rect">
            <a:avLst/>
          </a:prstGeom>
          <a:noFill/>
        </p:spPr>
        <p:txBody>
          <a:bodyPr wrap="square">
            <a:spAutoFit/>
          </a:bodyPr>
          <a:lstStyle/>
          <a:p>
            <a:pPr marL="0" marR="0" lvl="0" indent="0" algn="ctr" defTabSz="914400" rtl="0" eaLnBrk="1" fontAlgn="auto" latinLnBrk="0" hangingPunct="1">
              <a:lnSpc>
                <a:spcPts val="2143"/>
              </a:lnSpc>
              <a:spcBef>
                <a:spcPts val="1372"/>
              </a:spcBef>
              <a:spcAft>
                <a:spcPts val="1029"/>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The Solution: A Book That</a:t>
            </a:r>
          </a:p>
          <a:p>
            <a:pPr marL="0" marR="0" lvl="0" indent="0" algn="ctr" defTabSz="914400" rtl="0" eaLnBrk="1" fontAlgn="auto" latinLnBrk="0" hangingPunct="1">
              <a:lnSpc>
                <a:spcPts val="2143"/>
              </a:lnSpc>
              <a:spcBef>
                <a:spcPts val="1372"/>
              </a:spcBef>
              <a:spcAft>
                <a:spcPts val="1029"/>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 Meets You Where You Are</a:t>
            </a:r>
          </a:p>
        </p:txBody>
      </p:sp>
    </p:spTree>
    <p:extLst>
      <p:ext uri="{BB962C8B-B14F-4D97-AF65-F5344CB8AC3E}">
        <p14:creationId xmlns:p14="http://schemas.microsoft.com/office/powerpoint/2010/main" val="3051032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DB82D-210B-4F9E-A95D-8A1FE7334BB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45E6D21-49CA-952F-D045-C8A9892ECE8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7C0BA4F9-E24F-6780-ED97-8FE07963E4F9}"/>
              </a:ext>
            </a:extLst>
          </p:cNvPr>
          <p:cNvSpPr txBox="1"/>
          <p:nvPr/>
        </p:nvSpPr>
        <p:spPr>
          <a:xfrm>
            <a:off x="882823" y="-201813"/>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"The Last Page Café: Where No Reader is Left Behind"</a:t>
            </a:r>
            <a:endParaRPr lang="en-US" sz="3800" b="0" i="0" dirty="0">
              <a:solidFill>
                <a:srgbClr val="404040"/>
              </a:solidFill>
              <a:effectLst/>
              <a:latin typeface="quote-cjk-patch"/>
            </a:endParaRP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5283602A-3358-46B9-066D-8086ECAC8D23}"/>
              </a:ext>
            </a:extLst>
          </p:cNvPr>
          <p:cNvSpPr txBox="1"/>
          <p:nvPr/>
        </p:nvSpPr>
        <p:spPr>
          <a:xfrm>
            <a:off x="2245896" y="1041759"/>
            <a:ext cx="9063281" cy="389081"/>
          </a:xfrm>
          <a:prstGeom prst="rect">
            <a:avLst/>
          </a:prstGeom>
          <a:noFill/>
        </p:spPr>
        <p:txBody>
          <a:bodyPr wrap="square">
            <a:spAutoFit/>
          </a:bodyPr>
          <a:lstStyle/>
          <a:p>
            <a:pPr marL="0" marR="0" lvl="0" indent="0" algn="l" defTabSz="914400" rtl="0" eaLnBrk="1" fontAlgn="auto" latinLnBrk="0" hangingPunct="1">
              <a:lnSpc>
                <a:spcPts val="2143"/>
              </a:lnSpc>
              <a:spcBef>
                <a:spcPts val="1372"/>
              </a:spcBef>
              <a:spcAft>
                <a:spcPts val="1029"/>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The Solution: A Book That Meets You Where You Are</a:t>
            </a:r>
          </a:p>
        </p:txBody>
      </p:sp>
      <p:sp>
        <p:nvSpPr>
          <p:cNvPr id="11" name="TextBox 10">
            <a:extLst>
              <a:ext uri="{FF2B5EF4-FFF2-40B4-BE49-F238E27FC236}">
                <a16:creationId xmlns:a16="http://schemas.microsoft.com/office/drawing/2014/main" id="{6A66EE42-35D4-3377-254B-5F6B149CB19E}"/>
              </a:ext>
            </a:extLst>
          </p:cNvPr>
          <p:cNvSpPr txBox="1"/>
          <p:nvPr/>
        </p:nvSpPr>
        <p:spPr>
          <a:xfrm>
            <a:off x="426850" y="1509809"/>
            <a:ext cx="11702296" cy="4992905"/>
          </a:xfrm>
          <a:prstGeom prst="rect">
            <a:avLst/>
          </a:prstGeom>
          <a:noFill/>
        </p:spPr>
        <p:txBody>
          <a:bodyPr wrap="square">
            <a:spAutoFit/>
          </a:bodyPr>
          <a:lstStyle/>
          <a:p>
            <a:pPr marL="457200" lvl="0" indent="-457200">
              <a:lnSpc>
                <a:spcPts val="2143"/>
              </a:lnSpc>
              <a:spcBef>
                <a:spcPts val="1029"/>
              </a:spcBef>
              <a:spcAft>
                <a:spcPts val="300"/>
              </a:spcAft>
              <a:buFont typeface="Arial" panose="020B0604020202020204" pitchFamily="34" charset="0"/>
              <a:buChar char="•"/>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Professor </a:t>
            </a:r>
            <a:r>
              <a:rPr lang="en-US" sz="2800" b="1" dirty="0">
                <a:latin typeface="quote-cjk-patch"/>
              </a:rPr>
              <a:t>Michael</a:t>
            </a:r>
            <a:r>
              <a:rPr lang="en-US" sz="2800" b="1" dirty="0">
                <a:solidFill>
                  <a:prstClr val="black"/>
                </a:solidFill>
                <a:latin typeface="quote-cjk-patch"/>
              </a:rPr>
              <a:t> </a:t>
            </a:r>
            <a:r>
              <a:rPr kumimoji="0" lang="en-US" sz="2800" b="1" i="0" u="none" strike="noStrike" kern="1200" cap="none" spc="0" normalizeH="0" baseline="0" noProof="0" dirty="0">
                <a:ln>
                  <a:noFill/>
                </a:ln>
                <a:solidFill>
                  <a:prstClr val="black"/>
                </a:solidFill>
                <a:effectLst/>
                <a:uLnTx/>
                <a:uFillTx/>
                <a:latin typeface="quote-cjk-patch"/>
                <a:ea typeface="+mn-ea"/>
                <a:cs typeface="+mn-cs"/>
              </a:rPr>
              <a:t> uploaded a dense academic paper.</a:t>
            </a:r>
          </a:p>
          <a:p>
            <a:pPr marR="0" lvl="1" algn="l" defTabSz="914400" rtl="0" eaLnBrk="1" fontAlgn="auto" latinLnBrk="0" hangingPunct="1">
              <a:lnSpc>
                <a:spcPts val="2143"/>
              </a:lnSpc>
              <a:spcBef>
                <a:spcPts val="300"/>
              </a:spcBef>
              <a:spcAft>
                <a:spcPts val="1029"/>
              </a:spcAft>
              <a:buClrTx/>
              <a:buSzTx/>
              <a:tabLst/>
              <a:defRPr/>
            </a:pPr>
            <a:r>
              <a:rPr kumimoji="0" lang="en-US" sz="2800" b="1" i="0" u="none" strike="noStrike" kern="1200" cap="none" spc="0" normalizeH="0" baseline="0" noProof="0" dirty="0">
                <a:ln>
                  <a:noFill/>
                </a:ln>
                <a:effectLst/>
                <a:uLnTx/>
                <a:uFillTx/>
                <a:latin typeface="quote-cjk-patch"/>
                <a:ea typeface="+mn-ea"/>
                <a:cs typeface="+mn-cs"/>
              </a:rPr>
              <a:t>Instant Summary</a:t>
            </a:r>
            <a:r>
              <a:rPr kumimoji="0" lang="en-US" sz="2800" b="0" i="0" u="none" strike="noStrike" kern="1200" cap="none" spc="0" normalizeH="0" baseline="0" noProof="0" dirty="0">
                <a:ln>
                  <a:noFill/>
                </a:ln>
                <a:effectLst/>
                <a:uLnTx/>
                <a:uFillTx/>
                <a:latin typeface="quote-cjk-patch"/>
                <a:ea typeface="+mn-ea"/>
                <a:cs typeface="+mn-cs"/>
              </a:rPr>
              <a:t> </a:t>
            </a:r>
            <a:r>
              <a:rPr kumimoji="0" lang="en-US" sz="2800" b="0" i="0" u="none" strike="noStrike" kern="1200" cap="none" spc="0" normalizeH="0" baseline="0" noProof="0" dirty="0">
                <a:ln>
                  <a:noFill/>
                </a:ln>
                <a:solidFill>
                  <a:srgbClr val="404040"/>
                </a:solidFill>
                <a:effectLst/>
                <a:uLnTx/>
                <a:uFillTx/>
                <a:latin typeface="quote-cjk-patch"/>
                <a:ea typeface="+mn-ea"/>
                <a:cs typeface="+mn-cs"/>
              </a:rPr>
              <a:t>→ The AI highlighted key arguments in bullet points.</a:t>
            </a:r>
          </a:p>
          <a:p>
            <a:pPr marR="0" lvl="1" algn="l" defTabSz="914400" rtl="0" eaLnBrk="1" fontAlgn="auto" latinLnBrk="0" hangingPunct="1">
              <a:lnSpc>
                <a:spcPts val="2143"/>
              </a:lnSpc>
              <a:spcBef>
                <a:spcPts val="300"/>
              </a:spcBef>
              <a:spcAft>
                <a:spcPts val="1029"/>
              </a:spcAft>
              <a:buClrTx/>
              <a:buSzTx/>
              <a:tabLst/>
              <a:defRPr/>
            </a:pPr>
            <a:endParaRPr kumimoji="0" lang="en-US" sz="2800" b="0" i="0" u="none" strike="noStrike" kern="1200" cap="none" spc="0" normalizeH="0" baseline="0" noProof="0" dirty="0">
              <a:ln>
                <a:noFill/>
              </a:ln>
              <a:solidFill>
                <a:srgbClr val="404040"/>
              </a:solidFill>
              <a:effectLst/>
              <a:uLnTx/>
              <a:uFillTx/>
              <a:latin typeface="quote-cjk-patch"/>
              <a:ea typeface="+mn-ea"/>
              <a:cs typeface="+mn-cs"/>
            </a:endParaRPr>
          </a:p>
          <a:p>
            <a:pPr marL="457200" lvl="0" indent="-457200">
              <a:lnSpc>
                <a:spcPts val="2143"/>
              </a:lnSpc>
              <a:spcBef>
                <a:spcPts val="300"/>
              </a:spcBef>
              <a:spcAft>
                <a:spcPts val="300"/>
              </a:spcAft>
              <a:buFont typeface="Arial" panose="020B0604020202020204" pitchFamily="34" charset="0"/>
              <a:buChar char="•"/>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Seva took the "</a:t>
            </a:r>
            <a:r>
              <a:rPr lang="en-US" sz="2800" b="1" dirty="0">
                <a:solidFill>
                  <a:prstClr val="black"/>
                </a:solidFill>
                <a:latin typeface="quote-cjk-patch"/>
              </a:rPr>
              <a:t>Book Recommender Tool "</a:t>
            </a:r>
            <a:endParaRPr kumimoji="0" lang="en-US" sz="2800" b="1" i="0" u="none" strike="noStrike" kern="1200" cap="none" spc="0" normalizeH="0" baseline="0" noProof="0" dirty="0">
              <a:ln>
                <a:noFill/>
              </a:ln>
              <a:solidFill>
                <a:prstClr val="black"/>
              </a:solidFill>
              <a:effectLst/>
              <a:uLnTx/>
              <a:uFillTx/>
              <a:latin typeface="quote-cjk-patch"/>
              <a:ea typeface="+mn-ea"/>
              <a:cs typeface="+mn-cs"/>
            </a:endParaRPr>
          </a:p>
          <a:p>
            <a:pPr lvl="1">
              <a:lnSpc>
                <a:spcPts val="2143"/>
              </a:lnSpc>
              <a:spcBef>
                <a:spcPts val="300"/>
              </a:spcBef>
              <a:spcAft>
                <a:spcPts val="300"/>
              </a:spcAft>
              <a:defRPr/>
            </a:pPr>
            <a:r>
              <a:rPr kumimoji="0" lang="en-US" sz="2800" b="1" i="0" u="none" strike="noStrike" kern="1200" cap="none" spc="0" normalizeH="0" baseline="0" noProof="0" dirty="0">
                <a:ln>
                  <a:noFill/>
                </a:ln>
                <a:effectLst/>
                <a:uLnTx/>
                <a:uFillTx/>
                <a:latin typeface="quote-cjk-patch"/>
                <a:ea typeface="+mn-ea"/>
                <a:cs typeface="+mn-cs"/>
              </a:rPr>
              <a:t>Tailored Recommendations</a:t>
            </a:r>
            <a:r>
              <a:rPr kumimoji="0" lang="en-US" sz="2800" i="0" u="none" strike="noStrike" kern="1200" cap="none" spc="0" normalizeH="0" baseline="0" noProof="0" dirty="0">
                <a:ln>
                  <a:noFill/>
                </a:ln>
                <a:solidFill>
                  <a:srgbClr val="404040"/>
                </a:solidFill>
                <a:effectLst/>
                <a:uLnTx/>
                <a:uFillTx/>
                <a:latin typeface="quote-cjk-patch"/>
                <a:ea typeface="+mn-ea"/>
                <a:cs typeface="+mn-cs"/>
              </a:rPr>
              <a:t> → </a:t>
            </a:r>
            <a:r>
              <a:rPr lang="en-US" sz="2800" dirty="0">
                <a:solidFill>
                  <a:srgbClr val="404040"/>
                </a:solidFill>
                <a:latin typeface="quote-cjk-patch"/>
              </a:rPr>
              <a:t>The algorithm understood </a:t>
            </a:r>
            <a:r>
              <a:rPr lang="en-US" sz="2800" dirty="0" err="1">
                <a:solidFill>
                  <a:srgbClr val="404040"/>
                </a:solidFill>
                <a:latin typeface="quote-cjk-patch"/>
              </a:rPr>
              <a:t>her.It</a:t>
            </a:r>
            <a:r>
              <a:rPr lang="en-US" sz="2800" dirty="0">
                <a:solidFill>
                  <a:srgbClr val="404040"/>
                </a:solidFill>
                <a:latin typeface="quote-cjk-patch"/>
              </a:rPr>
              <a:t> learned her</a:t>
            </a:r>
          </a:p>
          <a:p>
            <a:pPr lvl="1">
              <a:lnSpc>
                <a:spcPts val="2143"/>
              </a:lnSpc>
              <a:spcBef>
                <a:spcPts val="300"/>
              </a:spcBef>
              <a:spcAft>
                <a:spcPts val="300"/>
              </a:spcAft>
              <a:defRPr/>
            </a:pPr>
            <a:r>
              <a:rPr lang="en-US" sz="2800" dirty="0">
                <a:solidFill>
                  <a:srgbClr val="404040"/>
                </a:solidFill>
                <a:latin typeface="quote-cjk-patch"/>
              </a:rPr>
              <a:t>short attention </a:t>
            </a:r>
            <a:r>
              <a:rPr lang="en-US" sz="2800" dirty="0" err="1">
                <a:solidFill>
                  <a:srgbClr val="404040"/>
                </a:solidFill>
                <a:latin typeface="quote-cjk-patch"/>
              </a:rPr>
              <a:t>span.And</a:t>
            </a:r>
            <a:r>
              <a:rPr lang="en-US" sz="2800" dirty="0">
                <a:solidFill>
                  <a:srgbClr val="404040"/>
                </a:solidFill>
                <a:latin typeface="quote-cjk-patch"/>
              </a:rPr>
              <a:t> her love for twisty </a:t>
            </a:r>
            <a:r>
              <a:rPr lang="en-US" sz="2800" dirty="0" err="1">
                <a:solidFill>
                  <a:srgbClr val="404040"/>
                </a:solidFill>
                <a:latin typeface="quote-cjk-patch"/>
              </a:rPr>
              <a:t>mysteries.It</a:t>
            </a:r>
            <a:r>
              <a:rPr lang="en-US" sz="2800" dirty="0">
                <a:solidFill>
                  <a:srgbClr val="404040"/>
                </a:solidFill>
                <a:latin typeface="quote-cjk-patch"/>
              </a:rPr>
              <a:t> suggested books </a:t>
            </a:r>
          </a:p>
          <a:p>
            <a:pPr lvl="1">
              <a:lnSpc>
                <a:spcPts val="2143"/>
              </a:lnSpc>
              <a:spcBef>
                <a:spcPts val="300"/>
              </a:spcBef>
              <a:spcAft>
                <a:spcPts val="300"/>
              </a:spcAft>
              <a:defRPr/>
            </a:pPr>
            <a:r>
              <a:rPr lang="en-US" sz="2800" dirty="0">
                <a:solidFill>
                  <a:srgbClr val="404040"/>
                </a:solidFill>
                <a:latin typeface="quote-cjk-patch"/>
              </a:rPr>
              <a:t>with the same energy and suspense.</a:t>
            </a:r>
          </a:p>
          <a:p>
            <a:pPr lvl="1">
              <a:lnSpc>
                <a:spcPts val="2143"/>
              </a:lnSpc>
              <a:spcBef>
                <a:spcPts val="300"/>
              </a:spcBef>
              <a:spcAft>
                <a:spcPts val="300"/>
              </a:spcAft>
              <a:defRPr/>
            </a:pPr>
            <a:endParaRPr kumimoji="0" lang="en-US" sz="2800" b="1" i="0" u="none" strike="noStrike" kern="1200" cap="none" spc="0" normalizeH="0" baseline="0" noProof="0" dirty="0">
              <a:ln>
                <a:noFill/>
              </a:ln>
              <a:solidFill>
                <a:prstClr val="black"/>
              </a:solidFill>
              <a:effectLst/>
              <a:uLnTx/>
              <a:uFillTx/>
              <a:latin typeface="quote-cjk-patch"/>
              <a:ea typeface="+mn-ea"/>
              <a:cs typeface="+mn-cs"/>
            </a:endParaRPr>
          </a:p>
          <a:p>
            <a:pPr marL="457200" marR="0" lvl="0" indent="-457200" algn="l" defTabSz="914400" rtl="0" eaLnBrk="1" fontAlgn="auto" latinLnBrk="0" hangingPunct="1">
              <a:lnSpc>
                <a:spcPts val="2143"/>
              </a:lnSpc>
              <a:spcBef>
                <a:spcPts val="300"/>
              </a:spcBef>
              <a:spcAft>
                <a:spcPts val="30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prstClr val="black"/>
                </a:solidFill>
                <a:effectLst/>
                <a:uLnTx/>
                <a:uFillTx/>
                <a:latin typeface="quote-cjk-patch"/>
                <a:ea typeface="+mn-ea"/>
                <a:cs typeface="+mn-cs"/>
              </a:rPr>
              <a:t>Mr. Romany found an old classic he thought he’d never experience again.</a:t>
            </a:r>
          </a:p>
          <a:p>
            <a:pPr lvl="1">
              <a:lnSpc>
                <a:spcPts val="2143"/>
              </a:lnSpc>
              <a:spcBef>
                <a:spcPts val="300"/>
              </a:spcBef>
              <a:spcAft>
                <a:spcPts val="1029"/>
              </a:spcAft>
              <a:defRPr/>
            </a:pPr>
            <a:r>
              <a:rPr kumimoji="0" lang="en-US" sz="2800" b="1" i="0" u="none" strike="noStrike" kern="1200" cap="none" spc="0" normalizeH="0" baseline="0" noProof="0" dirty="0">
                <a:ln>
                  <a:noFill/>
                </a:ln>
                <a:effectLst/>
                <a:uLnTx/>
                <a:uFillTx/>
                <a:latin typeface="quote-cjk-patch"/>
                <a:ea typeface="+mn-ea"/>
                <a:cs typeface="+mn-cs"/>
              </a:rPr>
              <a:t>One-Click Audiobook </a:t>
            </a:r>
            <a:r>
              <a:rPr kumimoji="0" lang="en-US" sz="2800" b="0" i="0" u="none" strike="noStrike" kern="1200" cap="none" spc="0" normalizeH="0" baseline="0" noProof="0" dirty="0">
                <a:ln>
                  <a:noFill/>
                </a:ln>
                <a:solidFill>
                  <a:srgbClr val="404040"/>
                </a:solidFill>
                <a:effectLst/>
                <a:uLnTx/>
                <a:uFillTx/>
                <a:latin typeface="quote-cjk-patch"/>
                <a:ea typeface="+mn-ea"/>
                <a:cs typeface="+mn-cs"/>
              </a:rPr>
              <a:t>→ </a:t>
            </a:r>
            <a:r>
              <a:rPr lang="en-US" sz="2800" dirty="0">
                <a:solidFill>
                  <a:srgbClr val="404040"/>
                </a:solidFill>
                <a:latin typeface="quote-cjk-patch"/>
              </a:rPr>
              <a:t>With a simple photo, the book came back to</a:t>
            </a:r>
          </a:p>
          <a:p>
            <a:pPr lvl="1">
              <a:lnSpc>
                <a:spcPts val="2143"/>
              </a:lnSpc>
              <a:spcBef>
                <a:spcPts val="300"/>
              </a:spcBef>
              <a:spcAft>
                <a:spcPts val="1029"/>
              </a:spcAft>
              <a:defRPr/>
            </a:pPr>
            <a:r>
              <a:rPr lang="en-US" sz="2800" dirty="0" err="1">
                <a:solidFill>
                  <a:srgbClr val="404040"/>
                </a:solidFill>
                <a:latin typeface="quote-cjk-patch"/>
              </a:rPr>
              <a:t>life.OCR</a:t>
            </a:r>
            <a:r>
              <a:rPr lang="en-US" sz="2800" dirty="0">
                <a:solidFill>
                  <a:srgbClr val="404040"/>
                </a:solidFill>
                <a:latin typeface="quote-cjk-patch"/>
              </a:rPr>
              <a:t> extracted the text from the </a:t>
            </a:r>
            <a:r>
              <a:rPr lang="en-US" sz="2800" dirty="0" err="1">
                <a:solidFill>
                  <a:srgbClr val="404040"/>
                </a:solidFill>
                <a:latin typeface="quote-cjk-patch"/>
              </a:rPr>
              <a:t>pages.With</a:t>
            </a:r>
            <a:r>
              <a:rPr lang="en-US" sz="2800" dirty="0">
                <a:solidFill>
                  <a:srgbClr val="404040"/>
                </a:solidFill>
                <a:latin typeface="quote-cjk-patch"/>
              </a:rPr>
              <a:t> one click, it turned into an </a:t>
            </a:r>
          </a:p>
          <a:p>
            <a:pPr lvl="1">
              <a:lnSpc>
                <a:spcPts val="2143"/>
              </a:lnSpc>
              <a:spcBef>
                <a:spcPts val="300"/>
              </a:spcBef>
              <a:spcAft>
                <a:spcPts val="1029"/>
              </a:spcAft>
              <a:defRPr/>
            </a:pPr>
            <a:r>
              <a:rPr lang="en-US" sz="2800" dirty="0" err="1">
                <a:solidFill>
                  <a:srgbClr val="404040"/>
                </a:solidFill>
                <a:latin typeface="quote-cjk-patch"/>
              </a:rPr>
              <a:t>audiobook.The</a:t>
            </a:r>
            <a:r>
              <a:rPr lang="en-US" sz="2800" dirty="0">
                <a:solidFill>
                  <a:srgbClr val="404040"/>
                </a:solidFill>
                <a:latin typeface="quote-cjk-patch"/>
              </a:rPr>
              <a:t> voice didn’t sound </a:t>
            </a:r>
            <a:r>
              <a:rPr lang="en-US" sz="2800" dirty="0" err="1">
                <a:solidFill>
                  <a:srgbClr val="404040"/>
                </a:solidFill>
                <a:latin typeface="quote-cjk-patch"/>
              </a:rPr>
              <a:t>robotic.It</a:t>
            </a:r>
            <a:r>
              <a:rPr lang="en-US" sz="2800" dirty="0">
                <a:solidFill>
                  <a:srgbClr val="404040"/>
                </a:solidFill>
                <a:latin typeface="quote-cjk-patch"/>
              </a:rPr>
              <a:t> was warm and natural—like a </a:t>
            </a:r>
          </a:p>
          <a:p>
            <a:pPr lvl="1">
              <a:lnSpc>
                <a:spcPts val="2143"/>
              </a:lnSpc>
              <a:spcBef>
                <a:spcPts val="300"/>
              </a:spcBef>
              <a:spcAft>
                <a:spcPts val="1029"/>
              </a:spcAft>
              <a:defRPr/>
            </a:pPr>
            <a:r>
              <a:rPr lang="en-US" sz="2800" dirty="0">
                <a:solidFill>
                  <a:srgbClr val="404040"/>
                </a:solidFill>
                <a:latin typeface="quote-cjk-patch"/>
              </a:rPr>
              <a:t>friend reading aloud.</a:t>
            </a:r>
            <a:endParaRPr kumimoji="0" lang="en-US" sz="2800" b="0" i="0" u="none" strike="noStrike" kern="1200" cap="none" spc="0" normalizeH="0" baseline="0" noProof="0" dirty="0">
              <a:ln>
                <a:noFill/>
              </a:ln>
              <a:solidFill>
                <a:prstClr val="black"/>
              </a:solidFill>
              <a:effectLst/>
              <a:uLnTx/>
              <a:uFillTx/>
              <a:latin typeface="quote-cjk-patch"/>
              <a:ea typeface="+mn-ea"/>
              <a:cs typeface="+mn-cs"/>
            </a:endParaRPr>
          </a:p>
        </p:txBody>
      </p:sp>
      <p:sp>
        <p:nvSpPr>
          <p:cNvPr id="5" name="TextBox 7">
            <a:extLst>
              <a:ext uri="{FF2B5EF4-FFF2-40B4-BE49-F238E27FC236}">
                <a16:creationId xmlns:a16="http://schemas.microsoft.com/office/drawing/2014/main" id="{3FD65347-2A3B-32E1-F384-9E504B9A1A85}"/>
              </a:ext>
            </a:extLst>
          </p:cNvPr>
          <p:cNvSpPr txBox="1"/>
          <p:nvPr/>
        </p:nvSpPr>
        <p:spPr>
          <a:xfrm>
            <a:off x="11920967"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So we decided to design our web app</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8" name="Picture 7">
            <a:extLst>
              <a:ext uri="{FF2B5EF4-FFF2-40B4-BE49-F238E27FC236}">
                <a16:creationId xmlns:a16="http://schemas.microsoft.com/office/drawing/2014/main" id="{A5E773E7-1CB4-602F-D04E-C8BDB15EE09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7436" y="7630383"/>
            <a:ext cx="9521127" cy="4448150"/>
          </a:xfrm>
          <a:prstGeom prst="rect">
            <a:avLst/>
          </a:prstGeom>
        </p:spPr>
      </p:pic>
    </p:spTree>
    <p:extLst>
      <p:ext uri="{BB962C8B-B14F-4D97-AF65-F5344CB8AC3E}">
        <p14:creationId xmlns:p14="http://schemas.microsoft.com/office/powerpoint/2010/main" val="37399368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Effect transition="in" filter="fade">
                                      <p:cBhvr>
                                        <p:cTn id="14" dur="500"/>
                                        <p:tgtEl>
                                          <p:spTgt spid="11">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xEl>
                                              <p:pRg st="4" end="4"/>
                                            </p:txEl>
                                          </p:spTgt>
                                        </p:tgtEl>
                                        <p:attrNameLst>
                                          <p:attrName>style.visibility</p:attrName>
                                        </p:attrNameLst>
                                      </p:cBhvr>
                                      <p:to>
                                        <p:strVal val="visible"/>
                                      </p:to>
                                    </p:set>
                                    <p:animEffect transition="in" filter="fade">
                                      <p:cBhvr>
                                        <p:cTn id="25" dur="500"/>
                                        <p:tgtEl>
                                          <p:spTgt spid="11">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fade">
                                      <p:cBhvr>
                                        <p:cTn id="28" dur="500"/>
                                        <p:tgtEl>
                                          <p:spTgt spid="11">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animEffect transition="in" filter="fade">
                                      <p:cBhvr>
                                        <p:cTn id="31" dur="500"/>
                                        <p:tgtEl>
                                          <p:spTgt spid="11">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xEl>
                                              <p:pRg st="8" end="8"/>
                                            </p:txEl>
                                          </p:spTgt>
                                        </p:tgtEl>
                                        <p:attrNameLst>
                                          <p:attrName>style.visibility</p:attrName>
                                        </p:attrNameLst>
                                      </p:cBhvr>
                                      <p:to>
                                        <p:strVal val="visible"/>
                                      </p:to>
                                    </p:set>
                                    <p:animEffect transition="in" filter="fade">
                                      <p:cBhvr>
                                        <p:cTn id="36" dur="500"/>
                                        <p:tgtEl>
                                          <p:spTgt spid="11">
                                            <p:txEl>
                                              <p:pRg st="8" end="8"/>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animEffect transition="in" filter="fade">
                                      <p:cBhvr>
                                        <p:cTn id="39" dur="500"/>
                                        <p:tgtEl>
                                          <p:spTgt spid="11">
                                            <p:txEl>
                                              <p:pRg st="9" end="9"/>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10" end="10"/>
                                            </p:txEl>
                                          </p:spTgt>
                                        </p:tgtEl>
                                        <p:attrNameLst>
                                          <p:attrName>style.visibility</p:attrName>
                                        </p:attrNameLst>
                                      </p:cBhvr>
                                      <p:to>
                                        <p:strVal val="visible"/>
                                      </p:to>
                                    </p:set>
                                    <p:animEffect transition="in" filter="fade">
                                      <p:cBhvr>
                                        <p:cTn id="42" dur="500"/>
                                        <p:tgtEl>
                                          <p:spTgt spid="11">
                                            <p:txEl>
                                              <p:pRg st="10" end="10"/>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xEl>
                                              <p:pRg st="11" end="11"/>
                                            </p:txEl>
                                          </p:spTgt>
                                        </p:tgtEl>
                                        <p:attrNameLst>
                                          <p:attrName>style.visibility</p:attrName>
                                        </p:attrNameLst>
                                      </p:cBhvr>
                                      <p:to>
                                        <p:strVal val="visible"/>
                                      </p:to>
                                    </p:set>
                                    <p:animEffect transition="in" filter="fade">
                                      <p:cBhvr>
                                        <p:cTn id="45" dur="500"/>
                                        <p:tgtEl>
                                          <p:spTgt spid="11">
                                            <p:txEl>
                                              <p:pRg st="11" end="11"/>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1">
                                            <p:txEl>
                                              <p:pRg st="12" end="12"/>
                                            </p:txEl>
                                          </p:spTgt>
                                        </p:tgtEl>
                                        <p:attrNameLst>
                                          <p:attrName>style.visibility</p:attrName>
                                        </p:attrNameLst>
                                      </p:cBhvr>
                                      <p:to>
                                        <p:strVal val="visible"/>
                                      </p:to>
                                    </p:set>
                                    <p:animEffect transition="in" filter="fade">
                                      <p:cBhvr>
                                        <p:cTn id="48" dur="500"/>
                                        <p:tgtEl>
                                          <p:spTgt spid="1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11101-73B8-81BE-2433-A344AAD2A1F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2AE184-513D-A96A-B926-C3395962F04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7245E42F-B42A-34A4-42EC-095A8B4449F7}"/>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So we decided to design our web app</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4" name="Picture 3">
            <a:extLst>
              <a:ext uri="{FF2B5EF4-FFF2-40B4-BE49-F238E27FC236}">
                <a16:creationId xmlns:a16="http://schemas.microsoft.com/office/drawing/2014/main" id="{73A02F78-40B3-28B3-5619-81DCCA9D554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7436" y="1973865"/>
            <a:ext cx="9521127" cy="4448150"/>
          </a:xfrm>
          <a:prstGeom prst="rect">
            <a:avLst/>
          </a:prstGeom>
        </p:spPr>
      </p:pic>
      <p:pic>
        <p:nvPicPr>
          <p:cNvPr id="9" name="Picture 8">
            <a:extLst>
              <a:ext uri="{FF2B5EF4-FFF2-40B4-BE49-F238E27FC236}">
                <a16:creationId xmlns:a16="http://schemas.microsoft.com/office/drawing/2014/main" id="{1FB9E145-5715-D84C-C366-165C6AFF230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2595553" y="2992728"/>
            <a:ext cx="2537885" cy="2537885"/>
          </a:xfrm>
          <a:prstGeom prst="rect">
            <a:avLst/>
          </a:prstGeom>
        </p:spPr>
      </p:pic>
      <p:sp>
        <p:nvSpPr>
          <p:cNvPr id="3" name="TextBox 2">
            <a:extLst>
              <a:ext uri="{FF2B5EF4-FFF2-40B4-BE49-F238E27FC236}">
                <a16:creationId xmlns:a16="http://schemas.microsoft.com/office/drawing/2014/main" id="{1F67347C-0C11-4555-B89D-2BF90D2816CB}"/>
              </a:ext>
            </a:extLst>
          </p:cNvPr>
          <p:cNvSpPr txBox="1"/>
          <p:nvPr/>
        </p:nvSpPr>
        <p:spPr>
          <a:xfrm>
            <a:off x="15372270" y="2367959"/>
            <a:ext cx="6093822" cy="5047536"/>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Speechify:</a:t>
            </a:r>
          </a:p>
          <a:p>
            <a:endParaRPr lang="en-US" sz="44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endParaRPr lang="ar-EG" sz="2800" dirty="0"/>
          </a:p>
          <a:p>
            <a:endParaRPr lang="ar-EG" sz="2800" dirty="0"/>
          </a:p>
          <a:p>
            <a:r>
              <a:rPr lang="en-US" sz="2800" b="1" dirty="0"/>
              <a:t>Read Pictures                          </a:t>
            </a:r>
            <a:r>
              <a:rPr lang="ar-EG" sz="2800" b="1" dirty="0"/>
              <a:t> </a:t>
            </a:r>
            <a:r>
              <a:rPr lang="en-US" sz="2800" dirty="0"/>
              <a:t>✅</a:t>
            </a:r>
            <a:endParaRPr lang="ar-EG" sz="2800" dirty="0"/>
          </a:p>
          <a:p>
            <a:endParaRPr lang="ar-EG" sz="2800" dirty="0"/>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054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340AC-7937-D3D0-2F27-1B2DC8D5562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DDFCF14-2BB4-2264-229B-C663D4A99A9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C68377F3-A07A-70F7-E74E-75D8604545D6}"/>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Similar web Applications </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8" name="TextBox 7">
            <a:extLst>
              <a:ext uri="{FF2B5EF4-FFF2-40B4-BE49-F238E27FC236}">
                <a16:creationId xmlns:a16="http://schemas.microsoft.com/office/drawing/2014/main" id="{10094C1B-AA1F-7B0A-EB5E-0BF88DF539DD}"/>
              </a:ext>
            </a:extLst>
          </p:cNvPr>
          <p:cNvSpPr txBox="1"/>
          <p:nvPr/>
        </p:nvSpPr>
        <p:spPr>
          <a:xfrm>
            <a:off x="882825" y="8708250"/>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So we decided to design our web app</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9" name="Picture 8">
            <a:extLst>
              <a:ext uri="{FF2B5EF4-FFF2-40B4-BE49-F238E27FC236}">
                <a16:creationId xmlns:a16="http://schemas.microsoft.com/office/drawing/2014/main" id="{2473A366-B466-AC8B-EF71-DB11638FA7B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517436" y="10125106"/>
            <a:ext cx="9521127" cy="4448150"/>
          </a:xfrm>
          <a:prstGeom prst="rect">
            <a:avLst/>
          </a:prstGeom>
        </p:spPr>
      </p:pic>
      <p:pic>
        <p:nvPicPr>
          <p:cNvPr id="6" name="Picture 5">
            <a:extLst>
              <a:ext uri="{FF2B5EF4-FFF2-40B4-BE49-F238E27FC236}">
                <a16:creationId xmlns:a16="http://schemas.microsoft.com/office/drawing/2014/main" id="{2ADD15C1-B632-08CE-8284-54EC56326E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3186" y="2992728"/>
            <a:ext cx="2537885" cy="2537885"/>
          </a:xfrm>
          <a:prstGeom prst="rect">
            <a:avLst/>
          </a:prstGeom>
        </p:spPr>
      </p:pic>
      <p:sp>
        <p:nvSpPr>
          <p:cNvPr id="12" name="TextBox 11">
            <a:extLst>
              <a:ext uri="{FF2B5EF4-FFF2-40B4-BE49-F238E27FC236}">
                <a16:creationId xmlns:a16="http://schemas.microsoft.com/office/drawing/2014/main" id="{9B2E8B96-D378-1131-4EB4-F82880AB0395}"/>
              </a:ext>
            </a:extLst>
          </p:cNvPr>
          <p:cNvSpPr txBox="1"/>
          <p:nvPr/>
        </p:nvSpPr>
        <p:spPr>
          <a:xfrm>
            <a:off x="3231088" y="2367959"/>
            <a:ext cx="6093822" cy="5047536"/>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Speechify:</a:t>
            </a:r>
          </a:p>
          <a:p>
            <a:endParaRPr lang="en-US" sz="44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endParaRPr lang="ar-EG" sz="2800" dirty="0"/>
          </a:p>
          <a:p>
            <a:endParaRPr lang="ar-EG" sz="2800" dirty="0"/>
          </a:p>
          <a:p>
            <a:r>
              <a:rPr lang="en-US" sz="2800" b="1" dirty="0"/>
              <a:t>Read Pictures                          </a:t>
            </a:r>
            <a:r>
              <a:rPr lang="ar-EG" sz="2800" b="1" dirty="0"/>
              <a:t> </a:t>
            </a:r>
            <a:r>
              <a:rPr lang="en-US" sz="2800" dirty="0"/>
              <a:t>✅</a:t>
            </a:r>
            <a:endParaRPr lang="ar-EG" sz="2800" dirty="0"/>
          </a:p>
          <a:p>
            <a:endParaRPr lang="ar-EG" sz="2800" dirty="0"/>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pic>
        <p:nvPicPr>
          <p:cNvPr id="17" name="Picture 16">
            <a:extLst>
              <a:ext uri="{FF2B5EF4-FFF2-40B4-BE49-F238E27FC236}">
                <a16:creationId xmlns:a16="http://schemas.microsoft.com/office/drawing/2014/main" id="{7915BF1F-5BD9-7B68-99F5-C491879BE93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556358" y="3005792"/>
            <a:ext cx="2537885" cy="2537885"/>
          </a:xfrm>
          <a:prstGeom prst="rect">
            <a:avLst/>
          </a:prstGeom>
        </p:spPr>
      </p:pic>
      <p:sp>
        <p:nvSpPr>
          <p:cNvPr id="20" name="TextBox 7">
            <a:extLst>
              <a:ext uri="{FF2B5EF4-FFF2-40B4-BE49-F238E27FC236}">
                <a16:creationId xmlns:a16="http://schemas.microsoft.com/office/drawing/2014/main" id="{0F57306A-6A37-259C-70B3-9B6A9FC7C25C}"/>
              </a:ext>
            </a:extLst>
          </p:cNvPr>
          <p:cNvSpPr txBox="1"/>
          <p:nvPr/>
        </p:nvSpPr>
        <p:spPr>
          <a:xfrm>
            <a:off x="1035225" y="-2517123"/>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So we decided to design our web app</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3" name="TextBox 2">
            <a:extLst>
              <a:ext uri="{FF2B5EF4-FFF2-40B4-BE49-F238E27FC236}">
                <a16:creationId xmlns:a16="http://schemas.microsoft.com/office/drawing/2014/main" id="{38C2F4C7-502D-E6D5-CE7D-39E62135BD6B}"/>
              </a:ext>
            </a:extLst>
          </p:cNvPr>
          <p:cNvSpPr txBox="1"/>
          <p:nvPr/>
        </p:nvSpPr>
        <p:spPr>
          <a:xfrm>
            <a:off x="15400337" y="2354896"/>
            <a:ext cx="6093822" cy="397031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Amazon Polly:</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3195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25A0F-8323-0FAC-7C72-3A8144DFA0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A8B15D-864F-D5E9-640E-D5CC3503EC0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AFEE87E-2D63-0419-6B1A-46EE5E234855}"/>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Similar web Applications </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CCF3B13A-DE1A-654E-1F13-FC8E1D898A2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1744" y="3913740"/>
            <a:ext cx="1616873" cy="1616873"/>
          </a:xfrm>
          <a:prstGeom prst="rect">
            <a:avLst/>
          </a:prstGeom>
        </p:spPr>
      </p:pic>
      <p:sp>
        <p:nvSpPr>
          <p:cNvPr id="12" name="TextBox 11">
            <a:extLst>
              <a:ext uri="{FF2B5EF4-FFF2-40B4-BE49-F238E27FC236}">
                <a16:creationId xmlns:a16="http://schemas.microsoft.com/office/drawing/2014/main" id="{727231EC-9B81-6385-BB62-71C8B05DF43B}"/>
              </a:ext>
            </a:extLst>
          </p:cNvPr>
          <p:cNvSpPr txBox="1"/>
          <p:nvPr/>
        </p:nvSpPr>
        <p:spPr>
          <a:xfrm>
            <a:off x="5308086" y="2354896"/>
            <a:ext cx="6093822" cy="397031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Amazon Polly:</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A3F8FE1-2AAC-70F7-9DB0-2CA1202B3AC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341179" y="3005792"/>
            <a:ext cx="2537885" cy="2537885"/>
          </a:xfrm>
          <a:prstGeom prst="rect">
            <a:avLst/>
          </a:prstGeom>
        </p:spPr>
      </p:pic>
      <p:sp>
        <p:nvSpPr>
          <p:cNvPr id="10" name="TextBox 9">
            <a:extLst>
              <a:ext uri="{FF2B5EF4-FFF2-40B4-BE49-F238E27FC236}">
                <a16:creationId xmlns:a16="http://schemas.microsoft.com/office/drawing/2014/main" id="{DCD49750-959B-1F13-92AB-5535CE6732F9}"/>
              </a:ext>
            </a:extLst>
          </p:cNvPr>
          <p:cNvSpPr txBox="1"/>
          <p:nvPr/>
        </p:nvSpPr>
        <p:spPr>
          <a:xfrm>
            <a:off x="15327324" y="2354896"/>
            <a:ext cx="6093822" cy="4832092"/>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Google text to speech:</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491D54E-28FB-E4D8-72E3-F4ABD1D3F47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634734" y="3081735"/>
            <a:ext cx="2524829" cy="2524829"/>
          </a:xfrm>
          <a:prstGeom prst="rect">
            <a:avLst/>
          </a:prstGeom>
        </p:spPr>
      </p:pic>
      <p:sp>
        <p:nvSpPr>
          <p:cNvPr id="3" name="TextBox 2">
            <a:extLst>
              <a:ext uri="{FF2B5EF4-FFF2-40B4-BE49-F238E27FC236}">
                <a16:creationId xmlns:a16="http://schemas.microsoft.com/office/drawing/2014/main" id="{DF8DE069-6CD0-C867-08AE-874703D83CB7}"/>
              </a:ext>
            </a:extLst>
          </p:cNvPr>
          <p:cNvSpPr txBox="1"/>
          <p:nvPr/>
        </p:nvSpPr>
        <p:spPr>
          <a:xfrm>
            <a:off x="3231088" y="8057552"/>
            <a:ext cx="6093822" cy="5047536"/>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Speechify:</a:t>
            </a:r>
          </a:p>
          <a:p>
            <a:endParaRPr lang="en-US" sz="44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endParaRPr lang="ar-EG" sz="2800" dirty="0"/>
          </a:p>
          <a:p>
            <a:endParaRPr lang="ar-EG" sz="2800" dirty="0"/>
          </a:p>
          <a:p>
            <a:r>
              <a:rPr lang="en-US" sz="2800" b="1" dirty="0"/>
              <a:t>Read Pictures                          </a:t>
            </a:r>
            <a:r>
              <a:rPr lang="ar-EG" sz="2800" b="1" dirty="0"/>
              <a:t> </a:t>
            </a:r>
            <a:r>
              <a:rPr lang="en-US" sz="2800" dirty="0"/>
              <a:t>✅</a:t>
            </a:r>
            <a:endParaRPr lang="ar-EG" sz="2800" dirty="0"/>
          </a:p>
          <a:p>
            <a:endParaRPr lang="ar-EG" sz="2800" dirty="0"/>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b="1" dirty="0">
              <a:solidFill>
                <a:schemeClr val="bg1"/>
              </a:solidFill>
              <a:latin typeface="Times New Roman" panose="02020603050405020304" pitchFamily="18" charset="0"/>
              <a:cs typeface="Times New Roman" panose="02020603050405020304" pitchFamily="18" charset="0"/>
            </a:endParaRPr>
          </a:p>
          <a:p>
            <a:endParaRPr 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2072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B513C-51F6-D5D2-D690-E91E14D73F4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4E982F-DF26-C39E-24FB-CAF78F6FFA1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4A39836E-9380-961F-7DB7-A9C425E88109}"/>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Similar web Applications </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1D516FA0-0DB2-A88A-18B3-C46C0871C3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769" y="3913740"/>
            <a:ext cx="1616873" cy="1616873"/>
          </a:xfrm>
          <a:prstGeom prst="rect">
            <a:avLst/>
          </a:prstGeom>
        </p:spPr>
      </p:pic>
      <p:pic>
        <p:nvPicPr>
          <p:cNvPr id="5" name="Picture 4">
            <a:extLst>
              <a:ext uri="{FF2B5EF4-FFF2-40B4-BE49-F238E27FC236}">
                <a16:creationId xmlns:a16="http://schemas.microsoft.com/office/drawing/2014/main" id="{3ECABC9F-C620-7281-54EC-2977FB9AF4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92788" y="3913739"/>
            <a:ext cx="1616874" cy="1616874"/>
          </a:xfrm>
          <a:prstGeom prst="rect">
            <a:avLst/>
          </a:prstGeom>
        </p:spPr>
      </p:pic>
      <p:pic>
        <p:nvPicPr>
          <p:cNvPr id="10" name="Picture 9">
            <a:extLst>
              <a:ext uri="{FF2B5EF4-FFF2-40B4-BE49-F238E27FC236}">
                <a16:creationId xmlns:a16="http://schemas.microsoft.com/office/drawing/2014/main" id="{3B0B88C7-B30C-DFB0-82A1-36E9BE2E766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02078" y="3093825"/>
            <a:ext cx="2524829" cy="2524829"/>
          </a:xfrm>
          <a:prstGeom prst="rect">
            <a:avLst/>
          </a:prstGeom>
        </p:spPr>
      </p:pic>
      <p:pic>
        <p:nvPicPr>
          <p:cNvPr id="17" name="Picture 16" descr="A black background with a black square&#10;&#10;AI-generated content may be incorrect.">
            <a:extLst>
              <a:ext uri="{FF2B5EF4-FFF2-40B4-BE49-F238E27FC236}">
                <a16:creationId xmlns:a16="http://schemas.microsoft.com/office/drawing/2014/main" id="{B0763D26-F76D-1412-E70F-048B5AB3DB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56750" y="8688267"/>
            <a:ext cx="1578305" cy="1578305"/>
          </a:xfrm>
          <a:prstGeom prst="rect">
            <a:avLst/>
          </a:prstGeom>
        </p:spPr>
      </p:pic>
      <p:sp>
        <p:nvSpPr>
          <p:cNvPr id="3" name="TextBox 2">
            <a:extLst>
              <a:ext uri="{FF2B5EF4-FFF2-40B4-BE49-F238E27FC236}">
                <a16:creationId xmlns:a16="http://schemas.microsoft.com/office/drawing/2014/main" id="{A2939DDC-0C67-1429-613F-E2DFD0F6E499}"/>
              </a:ext>
            </a:extLst>
          </p:cNvPr>
          <p:cNvSpPr txBox="1"/>
          <p:nvPr/>
        </p:nvSpPr>
        <p:spPr>
          <a:xfrm>
            <a:off x="6981003" y="2306130"/>
            <a:ext cx="6093822" cy="4832092"/>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Google text to speech:</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96A1844-2B2A-729F-0F89-EA2A0D460A0B}"/>
              </a:ext>
            </a:extLst>
          </p:cNvPr>
          <p:cNvSpPr txBox="1"/>
          <p:nvPr/>
        </p:nvSpPr>
        <p:spPr>
          <a:xfrm>
            <a:off x="5308086" y="7553423"/>
            <a:ext cx="6093822" cy="3970318"/>
          </a:xfrm>
          <a:prstGeom prst="rect">
            <a:avLst/>
          </a:prstGeom>
          <a:noFill/>
        </p:spPr>
        <p:txBody>
          <a:bodyPr wrap="square">
            <a:spAutoFit/>
          </a:bodyPr>
          <a:lstStyle/>
          <a:p>
            <a:r>
              <a:rPr lang="en-US" sz="2800" b="1" dirty="0">
                <a:latin typeface="Times New Roman" panose="02020603050405020304" pitchFamily="18" charset="0"/>
                <a:cs typeface="Times New Roman" panose="02020603050405020304" pitchFamily="18" charset="0"/>
              </a:rPr>
              <a:t>Amazon Polly:</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94204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1EC98-025B-5EC1-5192-7B11EEC854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70E099-0EF5-B366-ED25-3C698C3110D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DD70432-29D2-93C5-19B5-5199BB23A038}"/>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Similar web Applications </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92E5BC11-B5D4-809F-90B1-BF602C96C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30913" y="3776162"/>
            <a:ext cx="2524829" cy="2524829"/>
          </a:xfrm>
          <a:prstGeom prst="rect">
            <a:avLst/>
          </a:prstGeom>
        </p:spPr>
      </p:pic>
      <p:pic>
        <p:nvPicPr>
          <p:cNvPr id="5" name="Picture 4">
            <a:extLst>
              <a:ext uri="{FF2B5EF4-FFF2-40B4-BE49-F238E27FC236}">
                <a16:creationId xmlns:a16="http://schemas.microsoft.com/office/drawing/2014/main" id="{CD8E2E59-3F58-7798-519B-4B846CAA63C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30417" y="1644090"/>
            <a:ext cx="2524829" cy="2524829"/>
          </a:xfrm>
          <a:prstGeom prst="rect">
            <a:avLst/>
          </a:prstGeom>
        </p:spPr>
      </p:pic>
      <p:pic>
        <p:nvPicPr>
          <p:cNvPr id="10" name="Picture 9">
            <a:extLst>
              <a:ext uri="{FF2B5EF4-FFF2-40B4-BE49-F238E27FC236}">
                <a16:creationId xmlns:a16="http://schemas.microsoft.com/office/drawing/2014/main" id="{A3C04D76-EE4D-D023-053D-1685137DFA4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588406" y="3776162"/>
            <a:ext cx="2524829" cy="2524829"/>
          </a:xfrm>
          <a:prstGeom prst="rect">
            <a:avLst/>
          </a:prstGeom>
        </p:spPr>
      </p:pic>
      <p:pic>
        <p:nvPicPr>
          <p:cNvPr id="13" name="Picture 12">
            <a:extLst>
              <a:ext uri="{FF2B5EF4-FFF2-40B4-BE49-F238E27FC236}">
                <a16:creationId xmlns:a16="http://schemas.microsoft.com/office/drawing/2014/main" id="{99BA622E-6FFC-3DBC-F908-25828815C08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926652" y="3294895"/>
            <a:ext cx="5292974" cy="2472811"/>
          </a:xfrm>
          <a:prstGeom prst="rect">
            <a:avLst/>
          </a:prstGeom>
        </p:spPr>
      </p:pic>
      <p:sp>
        <p:nvSpPr>
          <p:cNvPr id="14" name="TextBox 13">
            <a:extLst>
              <a:ext uri="{FF2B5EF4-FFF2-40B4-BE49-F238E27FC236}">
                <a16:creationId xmlns:a16="http://schemas.microsoft.com/office/drawing/2014/main" id="{CA044A37-9D6C-AE2F-4952-7ECA4BE59B63}"/>
              </a:ext>
            </a:extLst>
          </p:cNvPr>
          <p:cNvSpPr txBox="1"/>
          <p:nvPr/>
        </p:nvSpPr>
        <p:spPr>
          <a:xfrm>
            <a:off x="18621139" y="2585951"/>
            <a:ext cx="6093822" cy="4832092"/>
          </a:xfrm>
          <a:prstGeom prst="rect">
            <a:avLst/>
          </a:prstGeom>
          <a:noFill/>
        </p:spPr>
        <p:txBody>
          <a:bodyPr wrap="square">
            <a:spAutoFit/>
          </a:bodyPr>
          <a:lstStyle/>
          <a:p>
            <a:r>
              <a:rPr lang="en-US" sz="2800" b="1" i="0" dirty="0" err="1">
                <a:solidFill>
                  <a:srgbClr val="404040"/>
                </a:solidFill>
                <a:effectLst/>
                <a:latin typeface="quote-cjk-patch"/>
              </a:rPr>
              <a:t>BookWhisperer</a:t>
            </a:r>
            <a:r>
              <a:rPr lang="en-US" sz="2800" b="1" i="0" dirty="0">
                <a:solidFill>
                  <a:srgbClr val="404040"/>
                </a:solidFill>
                <a:effectLst/>
                <a:latin typeface="quote-cjk-patch"/>
              </a:rPr>
              <a:t> </a:t>
            </a:r>
            <a:r>
              <a:rPr lang="en-US" sz="2800" b="1" dirty="0">
                <a:latin typeface="Times New Roman" panose="02020603050405020304" pitchFamily="18" charset="0"/>
                <a:cs typeface="Times New Roman" panose="02020603050405020304" pitchFamily="18" charset="0"/>
              </a:rPr>
              <a:t>:</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p:txBody>
      </p:sp>
      <p:pic>
        <p:nvPicPr>
          <p:cNvPr id="16" name="Picture 15" descr="A black background with a black square&#10;&#10;AI-generated content may be incorrect.">
            <a:extLst>
              <a:ext uri="{FF2B5EF4-FFF2-40B4-BE49-F238E27FC236}">
                <a16:creationId xmlns:a16="http://schemas.microsoft.com/office/drawing/2014/main" id="{B34825DE-181F-DCDB-B1BB-D5A9712F25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6750" y="4134555"/>
            <a:ext cx="1578305" cy="1578305"/>
          </a:xfrm>
          <a:prstGeom prst="rect">
            <a:avLst/>
          </a:prstGeom>
        </p:spPr>
      </p:pic>
    </p:spTree>
    <p:extLst>
      <p:ext uri="{BB962C8B-B14F-4D97-AF65-F5344CB8AC3E}">
        <p14:creationId xmlns:p14="http://schemas.microsoft.com/office/powerpoint/2010/main" val="2899986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934C4-1285-86E7-A140-6A4E6FB92F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7A7C077-6F69-6D70-3D29-7B72940E2CF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4BA88BE3-24DD-E8C9-2028-C835BA485D6B}"/>
              </a:ext>
            </a:extLst>
          </p:cNvPr>
          <p:cNvSpPr/>
          <p:nvPr/>
        </p:nvSpPr>
        <p:spPr>
          <a:xfrm>
            <a:off x="-235013"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500083AC-2C86-77AF-0296-1765E088E6E9}"/>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99006929-C322-8750-D653-0C3D8457E8C2}"/>
              </a:ext>
            </a:extLst>
          </p:cNvPr>
          <p:cNvSpPr txBox="1"/>
          <p:nvPr/>
        </p:nvSpPr>
        <p:spPr>
          <a:xfrm>
            <a:off x="1353170" y="1286366"/>
            <a:ext cx="9485661" cy="1477328"/>
          </a:xfrm>
          <a:prstGeom prst="rect">
            <a:avLst/>
          </a:prstGeom>
        </p:spPr>
        <p:txBody>
          <a:bodyPr lIns="0" tIns="0" rIns="0" bIns="0" rtlCol="0" anchor="t">
            <a:spAutoFit/>
          </a:bodyPr>
          <a:lstStyle/>
          <a:p>
            <a:pPr algn="ctr">
              <a:spcBef>
                <a:spcPts val="1372"/>
              </a:spcBef>
              <a:spcAft>
                <a:spcPts val="1029"/>
              </a:spcAft>
            </a:pPr>
            <a:r>
              <a:rPr lang="en-US" sz="9600" b="1" i="0" dirty="0" err="1">
                <a:solidFill>
                  <a:srgbClr val="404040"/>
                </a:solidFill>
                <a:effectLst/>
                <a:latin typeface="quote-cjk-patch"/>
              </a:rPr>
              <a:t>BookWhisperer</a:t>
            </a:r>
            <a:endParaRPr lang="en-US" sz="9600" b="0" i="0" dirty="0">
              <a:solidFill>
                <a:srgbClr val="404040"/>
              </a:solidFill>
              <a:effectLst/>
              <a:latin typeface="quote-cjk-patch"/>
            </a:endParaRPr>
          </a:p>
        </p:txBody>
      </p:sp>
      <p:sp>
        <p:nvSpPr>
          <p:cNvPr id="6" name="TextBox 6">
            <a:extLst>
              <a:ext uri="{FF2B5EF4-FFF2-40B4-BE49-F238E27FC236}">
                <a16:creationId xmlns:a16="http://schemas.microsoft.com/office/drawing/2014/main" id="{493F0CD5-39D6-3F78-7366-4ACE409CB857}"/>
              </a:ext>
            </a:extLst>
          </p:cNvPr>
          <p:cNvSpPr txBox="1"/>
          <p:nvPr/>
        </p:nvSpPr>
        <p:spPr>
          <a:xfrm>
            <a:off x="2506982" y="2966651"/>
            <a:ext cx="7722610" cy="1905137"/>
          </a:xfrm>
          <a:prstGeom prst="rect">
            <a:avLst/>
          </a:prstGeom>
        </p:spPr>
        <p:txBody>
          <a:bodyPr wrap="square" lIns="0" tIns="0" rIns="0" bIns="0" rtlCol="0" anchor="t">
            <a:spAutoFit/>
          </a:bodyPr>
          <a:lstStyle/>
          <a:p>
            <a:pPr algn="l">
              <a:lnSpc>
                <a:spcPts val="2143"/>
              </a:lnSpc>
              <a:spcBef>
                <a:spcPts val="1029"/>
              </a:spcBef>
              <a:spcAft>
                <a:spcPts val="1029"/>
              </a:spcAft>
              <a:buNone/>
            </a:pPr>
            <a:r>
              <a:rPr lang="en-US" sz="3200" dirty="0">
                <a:effectLst/>
                <a:latin typeface="quote-cjk-patch"/>
              </a:rPr>
              <a:t>A Recommendation </a:t>
            </a:r>
            <a:r>
              <a:rPr lang="en-US" sz="3200" dirty="0">
                <a:latin typeface="quote-cjk-patch"/>
              </a:rPr>
              <a:t>S</a:t>
            </a:r>
            <a:r>
              <a:rPr lang="en-US" sz="3200" dirty="0">
                <a:effectLst/>
                <a:latin typeface="quote-cjk-patch"/>
              </a:rPr>
              <a:t>ystem web application</a:t>
            </a:r>
          </a:p>
          <a:p>
            <a:pPr algn="l">
              <a:lnSpc>
                <a:spcPts val="2143"/>
              </a:lnSpc>
              <a:spcBef>
                <a:spcPts val="1029"/>
              </a:spcBef>
              <a:spcAft>
                <a:spcPts val="1029"/>
              </a:spcAft>
              <a:buNone/>
            </a:pPr>
            <a:r>
              <a:rPr lang="en-US" sz="3200" dirty="0">
                <a:effectLst/>
                <a:latin typeface="quote-cjk-patch"/>
              </a:rPr>
              <a:t> with NLP Summarization &amp; Text-To-Speech</a:t>
            </a:r>
          </a:p>
          <a:p>
            <a:pPr>
              <a:buNone/>
            </a:pPr>
            <a:br>
              <a:rPr lang="en-US" sz="3200" dirty="0"/>
            </a:br>
            <a:endParaRPr lang="en-US" sz="3180" dirty="0">
              <a:latin typeface="Sugo Classic"/>
              <a:ea typeface="Sugo Classic"/>
              <a:cs typeface="Sugo Classic"/>
              <a:sym typeface="Sugo Classic"/>
            </a:endParaRPr>
          </a:p>
        </p:txBody>
      </p:sp>
      <p:pic>
        <p:nvPicPr>
          <p:cNvPr id="8" name="Picture 7">
            <a:extLst>
              <a:ext uri="{FF2B5EF4-FFF2-40B4-BE49-F238E27FC236}">
                <a16:creationId xmlns:a16="http://schemas.microsoft.com/office/drawing/2014/main" id="{DE04E67B-DAD3-D8ED-0968-FCE6F7B08B0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733846" y="1"/>
            <a:ext cx="12192000" cy="7046258"/>
          </a:xfrm>
          <a:prstGeom prst="rect">
            <a:avLst/>
          </a:prstGeom>
        </p:spPr>
      </p:pic>
    </p:spTree>
    <p:extLst>
      <p:ext uri="{BB962C8B-B14F-4D97-AF65-F5344CB8AC3E}">
        <p14:creationId xmlns:p14="http://schemas.microsoft.com/office/powerpoint/2010/main" val="779237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44EE1-7A2D-EA37-275C-0CA02CA06F3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AB38447-159E-4C7D-CDC6-425F1597140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46D1627B-BFB9-2D32-0ABF-73751D6300FF}"/>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Our web Applications </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3ED855A1-EEF9-FD6D-7F99-AA87A0868D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1513" y="3294895"/>
            <a:ext cx="5292974" cy="2472811"/>
          </a:xfrm>
          <a:prstGeom prst="rect">
            <a:avLst/>
          </a:prstGeom>
        </p:spPr>
      </p:pic>
      <p:pic>
        <p:nvPicPr>
          <p:cNvPr id="4" name="Picture 3" descr="A black background with a black square&#10;&#10;AI-generated content may be incorrect.">
            <a:extLst>
              <a:ext uri="{FF2B5EF4-FFF2-40B4-BE49-F238E27FC236}">
                <a16:creationId xmlns:a16="http://schemas.microsoft.com/office/drawing/2014/main" id="{47155D6A-4D7C-B21B-5E27-F4DE15AA9A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67727" y="3154394"/>
            <a:ext cx="2518415" cy="2518415"/>
          </a:xfrm>
          <a:prstGeom prst="rect">
            <a:avLst/>
          </a:prstGeom>
        </p:spPr>
      </p:pic>
      <p:sp>
        <p:nvSpPr>
          <p:cNvPr id="3" name="TextBox 2">
            <a:extLst>
              <a:ext uri="{FF2B5EF4-FFF2-40B4-BE49-F238E27FC236}">
                <a16:creationId xmlns:a16="http://schemas.microsoft.com/office/drawing/2014/main" id="{7E28C769-6B2D-9E41-50B9-CAAA9F238382}"/>
              </a:ext>
            </a:extLst>
          </p:cNvPr>
          <p:cNvSpPr txBox="1"/>
          <p:nvPr/>
        </p:nvSpPr>
        <p:spPr>
          <a:xfrm>
            <a:off x="6096000" y="2435362"/>
            <a:ext cx="6093822" cy="4832092"/>
          </a:xfrm>
          <a:prstGeom prst="rect">
            <a:avLst/>
          </a:prstGeom>
          <a:noFill/>
        </p:spPr>
        <p:txBody>
          <a:bodyPr wrap="square">
            <a:spAutoFit/>
          </a:bodyPr>
          <a:lstStyle/>
          <a:p>
            <a:r>
              <a:rPr lang="en-US" sz="2800" b="1" i="0" dirty="0" err="1">
                <a:solidFill>
                  <a:srgbClr val="404040"/>
                </a:solidFill>
                <a:effectLst/>
                <a:latin typeface="quote-cjk-patch"/>
              </a:rPr>
              <a:t>BookWhisperer</a:t>
            </a:r>
            <a:r>
              <a:rPr lang="en-US" sz="2800" b="1" i="0" dirty="0">
                <a:solidFill>
                  <a:srgbClr val="404040"/>
                </a:solidFill>
                <a:effectLst/>
                <a:latin typeface="quote-cjk-patch"/>
              </a:rPr>
              <a:t> </a:t>
            </a:r>
            <a:r>
              <a:rPr lang="en-US" sz="2800" b="1" dirty="0">
                <a:latin typeface="Times New Roman" panose="02020603050405020304" pitchFamily="18" charset="0"/>
                <a:cs typeface="Times New Roman" panose="02020603050405020304" pitchFamily="18" charset="0"/>
              </a:rPr>
              <a:t>:</a:t>
            </a:r>
          </a:p>
          <a:p>
            <a:endParaRPr lang="en-US" sz="2800" b="1" dirty="0">
              <a:latin typeface="Times New Roman" panose="02020603050405020304" pitchFamily="18" charset="0"/>
              <a:cs typeface="Times New Roman" panose="02020603050405020304" pitchFamily="18" charset="0"/>
            </a:endParaRPr>
          </a:p>
          <a:p>
            <a:r>
              <a:rPr lang="en-US" sz="2800" b="1" dirty="0"/>
              <a:t>Text to Speech                          ✅</a:t>
            </a:r>
          </a:p>
          <a:p>
            <a:endParaRPr lang="en-US" sz="2800" b="1" dirty="0"/>
          </a:p>
          <a:p>
            <a:r>
              <a:rPr lang="en-US" sz="2800" b="1" dirty="0"/>
              <a:t>Add Files                                      </a:t>
            </a:r>
            <a:r>
              <a:rPr lang="en-US" sz="2800" dirty="0"/>
              <a:t>✅</a:t>
            </a:r>
          </a:p>
          <a:p>
            <a:endParaRPr lang="en-US" sz="2800" dirty="0"/>
          </a:p>
          <a:p>
            <a:r>
              <a:rPr lang="en-US" sz="2800" b="1" dirty="0"/>
              <a:t>Read Pictures                          </a:t>
            </a:r>
            <a:r>
              <a:rPr lang="ar-EG" sz="2800" b="1" dirty="0"/>
              <a:t> </a:t>
            </a:r>
            <a:r>
              <a:rPr lang="en-US" sz="2800" dirty="0"/>
              <a:t>✅</a:t>
            </a:r>
            <a:endParaRPr lang="ar-EG" sz="2800" dirty="0"/>
          </a:p>
          <a:p>
            <a:endParaRPr lang="en-US" sz="2800" b="1" dirty="0">
              <a:solidFill>
                <a:schemeClr val="bg1"/>
              </a:solidFill>
              <a:latin typeface="Times New Roman" panose="02020603050405020304" pitchFamily="18" charset="0"/>
              <a:cs typeface="Times New Roman" panose="02020603050405020304" pitchFamily="18" charset="0"/>
            </a:endParaRPr>
          </a:p>
          <a:p>
            <a:r>
              <a:rPr lang="en-US" sz="2800" b="1" dirty="0"/>
              <a:t>Recommendation System </a:t>
            </a:r>
            <a:r>
              <a:rPr lang="en-US" sz="2800" dirty="0"/>
              <a:t>✅</a:t>
            </a: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6961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6F639-C969-F8D6-2C32-F2BA5DA2953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0F15D-70F9-DA4E-4D19-4088D6C93BB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E313176F-61BE-4D26-F21F-F2252A2A2ED9}"/>
              </a:ext>
            </a:extLst>
          </p:cNvPr>
          <p:cNvSpPr txBox="1"/>
          <p:nvPr/>
        </p:nvSpPr>
        <p:spPr>
          <a:xfrm>
            <a:off x="882825" y="557009"/>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Our web Applications </a:t>
            </a:r>
          </a:p>
          <a:p>
            <a:pPr algn="ctr">
              <a:lnSpc>
                <a:spcPts val="9732"/>
              </a:lnSpc>
            </a:pPr>
            <a:r>
              <a:rPr lang="en-US" sz="3800" dirty="0">
                <a:solidFill>
                  <a:srgbClr val="141619"/>
                </a:solidFill>
                <a:latin typeface="Sugo Classic"/>
                <a:ea typeface="Sugo Classic"/>
                <a:cs typeface="Sugo Classic"/>
                <a:sym typeface="Sugo Classic"/>
              </a:rPr>
              <a:t> </a:t>
            </a:r>
          </a:p>
        </p:txBody>
      </p:sp>
      <p:pic>
        <p:nvPicPr>
          <p:cNvPr id="6" name="Picture 5">
            <a:extLst>
              <a:ext uri="{FF2B5EF4-FFF2-40B4-BE49-F238E27FC236}">
                <a16:creationId xmlns:a16="http://schemas.microsoft.com/office/drawing/2014/main" id="{AC3708E5-F828-218B-CC2F-D92B9E85D2E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1513" y="3294895"/>
            <a:ext cx="5292974" cy="2472811"/>
          </a:xfrm>
          <a:prstGeom prst="rect">
            <a:avLst/>
          </a:prstGeom>
        </p:spPr>
      </p:pic>
      <p:pic>
        <p:nvPicPr>
          <p:cNvPr id="13" name="Picture 12" descr="A black background with a black square&#10;&#10;AI-generated content may be incorrect.">
            <a:extLst>
              <a:ext uri="{FF2B5EF4-FFF2-40B4-BE49-F238E27FC236}">
                <a16:creationId xmlns:a16="http://schemas.microsoft.com/office/drawing/2014/main" id="{2A5B4695-B954-D861-30DF-E0AE815748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4319" y="3154394"/>
            <a:ext cx="2518415" cy="2518415"/>
          </a:xfrm>
          <a:prstGeom prst="rect">
            <a:avLst/>
          </a:prstGeom>
        </p:spPr>
      </p:pic>
      <p:sp>
        <p:nvSpPr>
          <p:cNvPr id="3" name="Freeform 3">
            <a:extLst>
              <a:ext uri="{FF2B5EF4-FFF2-40B4-BE49-F238E27FC236}">
                <a16:creationId xmlns:a16="http://schemas.microsoft.com/office/drawing/2014/main" id="{99794133-0432-5A4E-3C83-788EB8609D1E}"/>
              </a:ext>
            </a:extLst>
          </p:cNvPr>
          <p:cNvSpPr/>
          <p:nvPr/>
        </p:nvSpPr>
        <p:spPr>
          <a:xfrm>
            <a:off x="14303947"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5"/>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57D317BA-9818-E443-14A3-90A5C7945270}"/>
              </a:ext>
            </a:extLst>
          </p:cNvPr>
          <p:cNvSpPr/>
          <p:nvPr/>
        </p:nvSpPr>
        <p:spPr>
          <a:xfrm>
            <a:off x="1388255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6"/>
            <a:stretch>
              <a:fillRect/>
            </a:stretch>
          </a:blipFill>
        </p:spPr>
        <p:txBody>
          <a:bodyPr/>
          <a:lstStyle/>
          <a:p>
            <a:endParaRPr lang="en-US" sz="1200"/>
          </a:p>
        </p:txBody>
      </p:sp>
      <p:sp>
        <p:nvSpPr>
          <p:cNvPr id="5" name="TextBox 5">
            <a:extLst>
              <a:ext uri="{FF2B5EF4-FFF2-40B4-BE49-F238E27FC236}">
                <a16:creationId xmlns:a16="http://schemas.microsoft.com/office/drawing/2014/main" id="{3A394210-0412-662C-EF47-BEEF50E87DA7}"/>
              </a:ext>
            </a:extLst>
          </p:cNvPr>
          <p:cNvSpPr txBox="1"/>
          <p:nvPr/>
        </p:nvSpPr>
        <p:spPr>
          <a:xfrm>
            <a:off x="16106088" y="708659"/>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Business Understanding</a:t>
            </a:r>
          </a:p>
        </p:txBody>
      </p:sp>
    </p:spTree>
    <p:extLst>
      <p:ext uri="{BB962C8B-B14F-4D97-AF65-F5344CB8AC3E}">
        <p14:creationId xmlns:p14="http://schemas.microsoft.com/office/powerpoint/2010/main" val="2330096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C0521-FB45-D41D-5B4D-4174498B91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24767DF-BD0E-A26F-CB28-884BD7EC528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50AF756A-36D3-E5CD-A5FA-F4793EBA5A2C}"/>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B6CF318E-47B7-B69C-BA43-293E4226B74C}"/>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948D95EA-CF89-689D-6D56-CE1FD5EDF8F8}"/>
              </a:ext>
            </a:extLst>
          </p:cNvPr>
          <p:cNvSpPr txBox="1"/>
          <p:nvPr/>
        </p:nvSpPr>
        <p:spPr>
          <a:xfrm>
            <a:off x="1567128" y="708659"/>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Business Understanding</a:t>
            </a:r>
          </a:p>
        </p:txBody>
      </p:sp>
      <p:sp>
        <p:nvSpPr>
          <p:cNvPr id="7" name="TextBox 7">
            <a:extLst>
              <a:ext uri="{FF2B5EF4-FFF2-40B4-BE49-F238E27FC236}">
                <a16:creationId xmlns:a16="http://schemas.microsoft.com/office/drawing/2014/main" id="{E477F956-C999-C2D2-D8AF-0D71D4DE6C32}"/>
              </a:ext>
            </a:extLst>
          </p:cNvPr>
          <p:cNvSpPr txBox="1"/>
          <p:nvPr/>
        </p:nvSpPr>
        <p:spPr>
          <a:xfrm>
            <a:off x="14100421" y="-215372"/>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Business Understanding</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8" name="TextBox 7">
            <a:extLst>
              <a:ext uri="{FF2B5EF4-FFF2-40B4-BE49-F238E27FC236}">
                <a16:creationId xmlns:a16="http://schemas.microsoft.com/office/drawing/2014/main" id="{17E5F4B7-2C01-DFBC-26B6-182845889EB7}"/>
              </a:ext>
            </a:extLst>
          </p:cNvPr>
          <p:cNvSpPr txBox="1"/>
          <p:nvPr/>
        </p:nvSpPr>
        <p:spPr>
          <a:xfrm>
            <a:off x="14963957" y="757532"/>
            <a:ext cx="9063281" cy="2431435"/>
          </a:xfrm>
          <a:prstGeom prst="rect">
            <a:avLst/>
          </a:prstGeom>
          <a:noFill/>
        </p:spPr>
        <p:txBody>
          <a:bodyPr wrap="square">
            <a:spAutoFit/>
          </a:bodyPr>
          <a:lstStyle/>
          <a:p>
            <a:pPr algn="ctr">
              <a:spcBef>
                <a:spcPts val="1372"/>
              </a:spcBef>
              <a:spcAft>
                <a:spcPts val="1029"/>
              </a:spcAft>
            </a:pPr>
            <a:r>
              <a:rPr lang="en-US" sz="2800" b="1" i="0" dirty="0">
                <a:solidFill>
                  <a:srgbClr val="404040"/>
                </a:solidFill>
                <a:effectLst/>
                <a:latin typeface="quote-cjk-patch"/>
              </a:rPr>
              <a:t>Poll on preference to reading a book vs listening to audio books</a:t>
            </a:r>
          </a:p>
          <a:p>
            <a:pPr algn="ctr">
              <a:spcBef>
                <a:spcPts val="1372"/>
              </a:spcBef>
              <a:spcAft>
                <a:spcPts val="1029"/>
              </a:spcAft>
            </a:pPr>
            <a:r>
              <a:rPr lang="en-US" sz="2800" b="1" i="0" dirty="0">
                <a:effectLst/>
                <a:latin typeface="quote-cjk-patch"/>
                <a:hlinkClick r:id="rId5">
                  <a:extLst>
                    <a:ext uri="{A12FA001-AC4F-418D-AE19-62706E023703}">
                      <ahyp:hlinkClr xmlns:ahyp="http://schemas.microsoft.com/office/drawing/2018/hyperlinkcolor" val="tx"/>
                    </a:ext>
                  </a:extLst>
                </a:hlinkClick>
              </a:rPr>
              <a:t>Ipsos poll </a:t>
            </a:r>
            <a:r>
              <a:rPr lang="en-US" sz="2800" b="1" i="0" dirty="0">
                <a:effectLst/>
                <a:latin typeface="quote-cjk-patch"/>
              </a:rPr>
              <a:t>7 April 2025</a:t>
            </a:r>
          </a:p>
          <a:p>
            <a:pPr algn="ctr">
              <a:spcBef>
                <a:spcPts val="1372"/>
              </a:spcBef>
              <a:spcAft>
                <a:spcPts val="1029"/>
              </a:spcAft>
            </a:pPr>
            <a:endParaRPr lang="en-US" sz="2800" b="1" i="0" dirty="0">
              <a:solidFill>
                <a:srgbClr val="404040"/>
              </a:solidFill>
              <a:effectLst/>
              <a:latin typeface="quote-cjk-patch"/>
            </a:endParaRPr>
          </a:p>
        </p:txBody>
      </p:sp>
      <p:sp>
        <p:nvSpPr>
          <p:cNvPr id="9" name="TextBox 8">
            <a:extLst>
              <a:ext uri="{FF2B5EF4-FFF2-40B4-BE49-F238E27FC236}">
                <a16:creationId xmlns:a16="http://schemas.microsoft.com/office/drawing/2014/main" id="{52D81B2B-B50B-9340-6B3E-96C14316BDBD}"/>
              </a:ext>
            </a:extLst>
          </p:cNvPr>
          <p:cNvSpPr txBox="1"/>
          <p:nvPr/>
        </p:nvSpPr>
        <p:spPr>
          <a:xfrm>
            <a:off x="14551776" y="1667123"/>
            <a:ext cx="10957782" cy="389081"/>
          </a:xfrm>
          <a:prstGeom prst="rect">
            <a:avLst/>
          </a:prstGeom>
          <a:noFill/>
        </p:spPr>
        <p:txBody>
          <a:bodyPr wrap="square">
            <a:spAutoFit/>
          </a:bodyPr>
          <a:lstStyle/>
          <a:p>
            <a:pPr algn="l">
              <a:lnSpc>
                <a:spcPts val="2143"/>
              </a:lnSpc>
              <a:spcBef>
                <a:spcPts val="1029"/>
              </a:spcBef>
              <a:spcAft>
                <a:spcPts val="1029"/>
              </a:spcAft>
              <a:buNone/>
            </a:pPr>
            <a:endParaRPr lang="en-US" sz="2800" b="0" i="0" dirty="0">
              <a:solidFill>
                <a:srgbClr val="404040"/>
              </a:solidFill>
              <a:effectLst/>
              <a:latin typeface="quote-cjk-patch"/>
            </a:endParaRPr>
          </a:p>
        </p:txBody>
      </p:sp>
      <p:pic>
        <p:nvPicPr>
          <p:cNvPr id="10" name="Picture 9" descr="A screenshot of a book&#10;&#10;AI-generated content may be incorrect.">
            <a:extLst>
              <a:ext uri="{FF2B5EF4-FFF2-40B4-BE49-F238E27FC236}">
                <a16:creationId xmlns:a16="http://schemas.microsoft.com/office/drawing/2014/main" id="{436EC7AE-8AB9-090D-559C-99754308B2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694812" y="2581590"/>
            <a:ext cx="9063281" cy="4050013"/>
          </a:xfrm>
          <a:prstGeom prst="rect">
            <a:avLst/>
          </a:prstGeom>
        </p:spPr>
      </p:pic>
    </p:spTree>
    <p:extLst>
      <p:ext uri="{BB962C8B-B14F-4D97-AF65-F5344CB8AC3E}">
        <p14:creationId xmlns:p14="http://schemas.microsoft.com/office/powerpoint/2010/main" val="3466021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B8F7EA-5DBC-B3C2-604E-33D6E45F25E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37C976E-906B-C297-846F-C5AA9021C9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DBA4E613-E30F-07D6-618A-F8941B77A29E}"/>
              </a:ext>
            </a:extLst>
          </p:cNvPr>
          <p:cNvSpPr txBox="1"/>
          <p:nvPr/>
        </p:nvSpPr>
        <p:spPr>
          <a:xfrm>
            <a:off x="906914" y="-215372"/>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Business Understanding</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E6773F2F-9654-8D87-F2D4-84A1B0CCE28F}"/>
              </a:ext>
            </a:extLst>
          </p:cNvPr>
          <p:cNvSpPr txBox="1"/>
          <p:nvPr/>
        </p:nvSpPr>
        <p:spPr>
          <a:xfrm>
            <a:off x="1770450" y="757532"/>
            <a:ext cx="9063281" cy="2431435"/>
          </a:xfrm>
          <a:prstGeom prst="rect">
            <a:avLst/>
          </a:prstGeom>
          <a:noFill/>
        </p:spPr>
        <p:txBody>
          <a:bodyPr wrap="square">
            <a:spAutoFit/>
          </a:bodyPr>
          <a:lstStyle/>
          <a:p>
            <a:pPr algn="ctr">
              <a:spcBef>
                <a:spcPts val="1372"/>
              </a:spcBef>
              <a:spcAft>
                <a:spcPts val="1029"/>
              </a:spcAft>
            </a:pPr>
            <a:r>
              <a:rPr lang="en-US" sz="2800" b="1" i="0" dirty="0">
                <a:solidFill>
                  <a:srgbClr val="404040"/>
                </a:solidFill>
                <a:effectLst/>
                <a:latin typeface="quote-cjk-patch"/>
              </a:rPr>
              <a:t>Poll on preference to reading a book vs listening to audio books</a:t>
            </a:r>
          </a:p>
          <a:p>
            <a:pPr algn="ctr">
              <a:spcBef>
                <a:spcPts val="1372"/>
              </a:spcBef>
              <a:spcAft>
                <a:spcPts val="1029"/>
              </a:spcAft>
            </a:pPr>
            <a:r>
              <a:rPr lang="en-US" sz="2800" b="1" i="0" dirty="0">
                <a:effectLst/>
                <a:latin typeface="quote-cjk-patch"/>
                <a:hlinkClick r:id="rId3">
                  <a:extLst>
                    <a:ext uri="{A12FA001-AC4F-418D-AE19-62706E023703}">
                      <ahyp:hlinkClr xmlns:ahyp="http://schemas.microsoft.com/office/drawing/2018/hyperlinkcolor" val="tx"/>
                    </a:ext>
                  </a:extLst>
                </a:hlinkClick>
              </a:rPr>
              <a:t>Ipsos poll </a:t>
            </a:r>
            <a:r>
              <a:rPr lang="en-US" sz="2800" b="1" i="0" dirty="0">
                <a:effectLst/>
                <a:latin typeface="quote-cjk-patch"/>
              </a:rPr>
              <a:t>7 April 2025</a:t>
            </a:r>
          </a:p>
          <a:p>
            <a:pPr algn="ctr">
              <a:spcBef>
                <a:spcPts val="1372"/>
              </a:spcBef>
              <a:spcAft>
                <a:spcPts val="1029"/>
              </a:spcAft>
            </a:pPr>
            <a:endParaRPr lang="en-US" sz="2800" b="1" i="0" dirty="0">
              <a:solidFill>
                <a:srgbClr val="404040"/>
              </a:solidFill>
              <a:effectLst/>
              <a:latin typeface="quote-cjk-patch"/>
            </a:endParaRPr>
          </a:p>
        </p:txBody>
      </p:sp>
      <p:sp>
        <p:nvSpPr>
          <p:cNvPr id="11" name="TextBox 10">
            <a:extLst>
              <a:ext uri="{FF2B5EF4-FFF2-40B4-BE49-F238E27FC236}">
                <a16:creationId xmlns:a16="http://schemas.microsoft.com/office/drawing/2014/main" id="{0D5C0928-4A3D-0E5E-C786-0A4CDF836451}"/>
              </a:ext>
            </a:extLst>
          </p:cNvPr>
          <p:cNvSpPr txBox="1"/>
          <p:nvPr/>
        </p:nvSpPr>
        <p:spPr>
          <a:xfrm>
            <a:off x="1358269" y="1667123"/>
            <a:ext cx="10957782" cy="389081"/>
          </a:xfrm>
          <a:prstGeom prst="rect">
            <a:avLst/>
          </a:prstGeom>
          <a:noFill/>
        </p:spPr>
        <p:txBody>
          <a:bodyPr wrap="square">
            <a:spAutoFit/>
          </a:bodyPr>
          <a:lstStyle/>
          <a:p>
            <a:pPr algn="l">
              <a:lnSpc>
                <a:spcPts val="2143"/>
              </a:lnSpc>
              <a:spcBef>
                <a:spcPts val="1029"/>
              </a:spcBef>
              <a:spcAft>
                <a:spcPts val="1029"/>
              </a:spcAft>
              <a:buNone/>
            </a:pPr>
            <a:endParaRPr lang="en-US" sz="2800" b="0" i="0" dirty="0">
              <a:solidFill>
                <a:srgbClr val="404040"/>
              </a:solidFill>
              <a:effectLst/>
              <a:latin typeface="quote-cjk-patch"/>
            </a:endParaRPr>
          </a:p>
        </p:txBody>
      </p:sp>
      <p:pic>
        <p:nvPicPr>
          <p:cNvPr id="3" name="Picture 2" descr="A screenshot of a book&#10;&#10;AI-generated content may be incorrect.">
            <a:extLst>
              <a:ext uri="{FF2B5EF4-FFF2-40B4-BE49-F238E27FC236}">
                <a16:creationId xmlns:a16="http://schemas.microsoft.com/office/drawing/2014/main" id="{E0713D80-5B86-153E-CC9D-59C63FA4CA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1305" y="2581590"/>
            <a:ext cx="9063281" cy="4050013"/>
          </a:xfrm>
          <a:prstGeom prst="rect">
            <a:avLst/>
          </a:prstGeom>
        </p:spPr>
      </p:pic>
      <p:sp>
        <p:nvSpPr>
          <p:cNvPr id="4" name="Freeform 3">
            <a:extLst>
              <a:ext uri="{FF2B5EF4-FFF2-40B4-BE49-F238E27FC236}">
                <a16:creationId xmlns:a16="http://schemas.microsoft.com/office/drawing/2014/main" id="{4B97AFB8-879E-BBDF-3F67-E44A3459E47D}"/>
              </a:ext>
            </a:extLst>
          </p:cNvPr>
          <p:cNvSpPr/>
          <p:nvPr/>
        </p:nvSpPr>
        <p:spPr>
          <a:xfrm>
            <a:off x="-12742718"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5"/>
            <a:stretch>
              <a:fillRect t="-963" b="-963"/>
            </a:stretch>
          </a:blipFill>
        </p:spPr>
        <p:txBody>
          <a:bodyPr/>
          <a:lstStyle/>
          <a:p>
            <a:endParaRPr lang="en-US" sz="1200"/>
          </a:p>
        </p:txBody>
      </p:sp>
      <p:sp>
        <p:nvSpPr>
          <p:cNvPr id="5" name="Freeform 4">
            <a:extLst>
              <a:ext uri="{FF2B5EF4-FFF2-40B4-BE49-F238E27FC236}">
                <a16:creationId xmlns:a16="http://schemas.microsoft.com/office/drawing/2014/main" id="{7D82615B-A6EE-B279-1429-99B40BC764C6}"/>
              </a:ext>
            </a:extLst>
          </p:cNvPr>
          <p:cNvSpPr/>
          <p:nvPr/>
        </p:nvSpPr>
        <p:spPr>
          <a:xfrm>
            <a:off x="-13164115"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6"/>
            <a:stretch>
              <a:fillRect/>
            </a:stretch>
          </a:blipFill>
        </p:spPr>
        <p:txBody>
          <a:bodyPr/>
          <a:lstStyle/>
          <a:p>
            <a:endParaRPr lang="en-US" sz="1200"/>
          </a:p>
        </p:txBody>
      </p:sp>
      <p:sp>
        <p:nvSpPr>
          <p:cNvPr id="6" name="TextBox 5">
            <a:extLst>
              <a:ext uri="{FF2B5EF4-FFF2-40B4-BE49-F238E27FC236}">
                <a16:creationId xmlns:a16="http://schemas.microsoft.com/office/drawing/2014/main" id="{DFFDDAAE-198C-01CD-BE6C-429480888ABE}"/>
              </a:ext>
            </a:extLst>
          </p:cNvPr>
          <p:cNvSpPr txBox="1"/>
          <p:nvPr/>
        </p:nvSpPr>
        <p:spPr>
          <a:xfrm>
            <a:off x="-10940577" y="708659"/>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Business Understanding</a:t>
            </a:r>
          </a:p>
        </p:txBody>
      </p:sp>
      <p:sp>
        <p:nvSpPr>
          <p:cNvPr id="10" name="Freeform 4">
            <a:extLst>
              <a:ext uri="{FF2B5EF4-FFF2-40B4-BE49-F238E27FC236}">
                <a16:creationId xmlns:a16="http://schemas.microsoft.com/office/drawing/2014/main" id="{2439EEB2-8111-75DB-BA28-B9FD65422C03}"/>
              </a:ext>
            </a:extLst>
          </p:cNvPr>
          <p:cNvSpPr/>
          <p:nvPr/>
        </p:nvSpPr>
        <p:spPr>
          <a:xfrm>
            <a:off x="1333719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6"/>
            <a:stretch>
              <a:fillRect/>
            </a:stretch>
          </a:blipFill>
        </p:spPr>
        <p:txBody>
          <a:bodyPr/>
          <a:lstStyle/>
          <a:p>
            <a:endParaRPr lang="en-US" sz="1200"/>
          </a:p>
        </p:txBody>
      </p:sp>
      <p:sp>
        <p:nvSpPr>
          <p:cNvPr id="12" name="TextBox 5">
            <a:extLst>
              <a:ext uri="{FF2B5EF4-FFF2-40B4-BE49-F238E27FC236}">
                <a16:creationId xmlns:a16="http://schemas.microsoft.com/office/drawing/2014/main" id="{26155564-3A4D-67A9-7E92-26A30CA6AD72}"/>
              </a:ext>
            </a:extLst>
          </p:cNvPr>
          <p:cNvSpPr txBox="1"/>
          <p:nvPr/>
        </p:nvSpPr>
        <p:spPr>
          <a:xfrm>
            <a:off x="15560736" y="341814"/>
            <a:ext cx="9485661" cy="3745834"/>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Value </a:t>
            </a:r>
          </a:p>
          <a:p>
            <a:pPr algn="ctr">
              <a:lnSpc>
                <a:spcPts val="9732"/>
              </a:lnSpc>
            </a:pPr>
            <a:r>
              <a:rPr lang="en-US" sz="9600" b="1" i="0" dirty="0">
                <a:solidFill>
                  <a:srgbClr val="404040"/>
                </a:solidFill>
                <a:effectLst/>
                <a:latin typeface="quote-cjk-patch"/>
              </a:rPr>
              <a:t>of Recommendations</a:t>
            </a:r>
            <a:r>
              <a:rPr lang="en-US" sz="9600" dirty="0">
                <a:solidFill>
                  <a:srgbClr val="141619"/>
                </a:solidFill>
                <a:latin typeface="Sugo Classic"/>
                <a:ea typeface="Sugo Classic"/>
                <a:cs typeface="Sugo Classic"/>
                <a:sym typeface="Sugo Classic"/>
              </a:rPr>
              <a:t> </a:t>
            </a:r>
          </a:p>
        </p:txBody>
      </p:sp>
    </p:spTree>
    <p:extLst>
      <p:ext uri="{BB962C8B-B14F-4D97-AF65-F5344CB8AC3E}">
        <p14:creationId xmlns:p14="http://schemas.microsoft.com/office/powerpoint/2010/main" val="1756568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6A8CB-4FDF-433F-7321-1EBE0D13414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E9C598-D619-819A-1C10-3CB10FE8D9F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B0B92B1A-A952-B4B7-0152-B4589481AF3C}"/>
              </a:ext>
            </a:extLst>
          </p:cNvPr>
          <p:cNvSpPr/>
          <p:nvPr/>
        </p:nvSpPr>
        <p:spPr>
          <a:xfrm>
            <a:off x="-235013"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7BEFEF5A-85B9-A88B-3434-F8C7D1E49C40}"/>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35C3FA15-1FF0-DC0E-FD69-2B6A1E9A31DA}"/>
              </a:ext>
            </a:extLst>
          </p:cNvPr>
          <p:cNvSpPr txBox="1"/>
          <p:nvPr/>
        </p:nvSpPr>
        <p:spPr>
          <a:xfrm>
            <a:off x="1567128" y="341814"/>
            <a:ext cx="9485661" cy="3745834"/>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Value </a:t>
            </a:r>
          </a:p>
          <a:p>
            <a:pPr algn="ctr">
              <a:lnSpc>
                <a:spcPts val="9732"/>
              </a:lnSpc>
            </a:pPr>
            <a:r>
              <a:rPr lang="en-US" sz="9600" b="1" i="0" dirty="0">
                <a:solidFill>
                  <a:srgbClr val="404040"/>
                </a:solidFill>
                <a:effectLst/>
                <a:latin typeface="quote-cjk-patch"/>
              </a:rPr>
              <a:t>of Recommendations</a:t>
            </a:r>
            <a:r>
              <a:rPr lang="en-US" sz="9600" dirty="0">
                <a:solidFill>
                  <a:srgbClr val="141619"/>
                </a:solidFill>
                <a:latin typeface="Sugo Classic"/>
                <a:ea typeface="Sugo Classic"/>
                <a:cs typeface="Sugo Classic"/>
                <a:sym typeface="Sugo Classic"/>
              </a:rPr>
              <a:t> </a:t>
            </a:r>
          </a:p>
        </p:txBody>
      </p:sp>
      <p:sp>
        <p:nvSpPr>
          <p:cNvPr id="7" name="TextBox 6">
            <a:extLst>
              <a:ext uri="{FF2B5EF4-FFF2-40B4-BE49-F238E27FC236}">
                <a16:creationId xmlns:a16="http://schemas.microsoft.com/office/drawing/2014/main" id="{B55B7C40-24A9-89DD-C70F-06581EBDFC6E}"/>
              </a:ext>
            </a:extLst>
          </p:cNvPr>
          <p:cNvSpPr txBox="1"/>
          <p:nvPr/>
        </p:nvSpPr>
        <p:spPr>
          <a:xfrm>
            <a:off x="14861577" y="2312598"/>
            <a:ext cx="11702296" cy="1211422"/>
          </a:xfrm>
          <a:prstGeom prst="rect">
            <a:avLst/>
          </a:prstGeom>
          <a:noFill/>
        </p:spPr>
        <p:txBody>
          <a:bodyPr wrap="square">
            <a:spAutoFit/>
          </a:bodyPr>
          <a:lstStyle/>
          <a:p>
            <a:pPr algn="l" fontAlgn="base">
              <a:lnSpc>
                <a:spcPts val="4500"/>
              </a:lnSpc>
            </a:pPr>
            <a:r>
              <a:rPr lang="en-US" sz="3200" b="1" dirty="0"/>
              <a:t>Netflix </a:t>
            </a:r>
          </a:p>
          <a:p>
            <a:pPr algn="l" fontAlgn="base">
              <a:lnSpc>
                <a:spcPts val="4500"/>
              </a:lnSpc>
            </a:pPr>
            <a:r>
              <a:rPr lang="en-US" sz="3200" b="1" dirty="0"/>
              <a:t>2/3 </a:t>
            </a:r>
            <a:r>
              <a:rPr lang="en-US" sz="3200" dirty="0"/>
              <a:t>rated movies are from recommendation </a:t>
            </a:r>
            <a:endParaRPr lang="ar-EG" sz="3200" dirty="0"/>
          </a:p>
        </p:txBody>
      </p:sp>
      <p:pic>
        <p:nvPicPr>
          <p:cNvPr id="8" name="Picture 7" descr="A red letter on a black background&#10;&#10;AI-generated content may be incorrect.">
            <a:extLst>
              <a:ext uri="{FF2B5EF4-FFF2-40B4-BE49-F238E27FC236}">
                <a16:creationId xmlns:a16="http://schemas.microsoft.com/office/drawing/2014/main" id="{E710BF63-ED39-7079-356C-C88DF8547C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99437" y="1291430"/>
            <a:ext cx="2676679" cy="2676679"/>
          </a:xfrm>
          <a:prstGeom prst="rect">
            <a:avLst/>
          </a:prstGeom>
        </p:spPr>
      </p:pic>
    </p:spTree>
    <p:extLst>
      <p:ext uri="{BB962C8B-B14F-4D97-AF65-F5344CB8AC3E}">
        <p14:creationId xmlns:p14="http://schemas.microsoft.com/office/powerpoint/2010/main" val="3450804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1A1A3-91F5-0B6C-8BF6-6EE1B4D7C5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EDD12EB-78EF-2E24-E09F-BC71906DCF70}"/>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74BF1D3A-9CFF-B547-743C-3C44754691DD}"/>
              </a:ext>
            </a:extLst>
          </p:cNvPr>
          <p:cNvSpPr txBox="1"/>
          <p:nvPr/>
        </p:nvSpPr>
        <p:spPr>
          <a:xfrm>
            <a:off x="700824" y="0"/>
            <a:ext cx="10790351" cy="1061573"/>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Value of Recommendations</a:t>
            </a:r>
            <a:r>
              <a:rPr lang="en-US" sz="3800" dirty="0">
                <a:solidFill>
                  <a:srgbClr val="141619"/>
                </a:solidFill>
                <a:latin typeface="Sugo Classic"/>
                <a:ea typeface="Sugo Classic"/>
                <a:cs typeface="Sugo Classic"/>
                <a:sym typeface="Sugo Classic"/>
              </a:rPr>
              <a:t> </a:t>
            </a:r>
          </a:p>
        </p:txBody>
      </p:sp>
      <p:sp>
        <p:nvSpPr>
          <p:cNvPr id="11" name="TextBox 10">
            <a:extLst>
              <a:ext uri="{FF2B5EF4-FFF2-40B4-BE49-F238E27FC236}">
                <a16:creationId xmlns:a16="http://schemas.microsoft.com/office/drawing/2014/main" id="{F6AC8ADB-D2A5-5541-6234-FFC1F0AFF018}"/>
              </a:ext>
            </a:extLst>
          </p:cNvPr>
          <p:cNvSpPr txBox="1"/>
          <p:nvPr/>
        </p:nvSpPr>
        <p:spPr>
          <a:xfrm>
            <a:off x="1978313" y="2193509"/>
            <a:ext cx="11702296" cy="1211422"/>
          </a:xfrm>
          <a:prstGeom prst="rect">
            <a:avLst/>
          </a:prstGeom>
          <a:noFill/>
        </p:spPr>
        <p:txBody>
          <a:bodyPr wrap="square">
            <a:spAutoFit/>
          </a:bodyPr>
          <a:lstStyle/>
          <a:p>
            <a:pPr algn="l" fontAlgn="base">
              <a:lnSpc>
                <a:spcPts val="4500"/>
              </a:lnSpc>
            </a:pPr>
            <a:r>
              <a:rPr lang="en-US" sz="3200" b="1" dirty="0"/>
              <a:t>Netflix </a:t>
            </a:r>
          </a:p>
          <a:p>
            <a:pPr algn="l" fontAlgn="base">
              <a:lnSpc>
                <a:spcPts val="4500"/>
              </a:lnSpc>
            </a:pPr>
            <a:r>
              <a:rPr lang="en-US" sz="3200" b="1" dirty="0"/>
              <a:t>2/3 </a:t>
            </a:r>
            <a:r>
              <a:rPr lang="en-US" sz="3200" dirty="0"/>
              <a:t>rated movies are from recommendation </a:t>
            </a:r>
            <a:endParaRPr lang="ar-EG" sz="3200" dirty="0"/>
          </a:p>
        </p:txBody>
      </p:sp>
      <p:pic>
        <p:nvPicPr>
          <p:cNvPr id="5" name="Picture 4" descr="A red letter on a black background&#10;&#10;AI-generated content may be incorrect.">
            <a:extLst>
              <a:ext uri="{FF2B5EF4-FFF2-40B4-BE49-F238E27FC236}">
                <a16:creationId xmlns:a16="http://schemas.microsoft.com/office/drawing/2014/main" id="{9DB72CE9-302B-3E88-30CB-154998C50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43" y="1283107"/>
            <a:ext cx="2676679" cy="2676679"/>
          </a:xfrm>
          <a:prstGeom prst="rect">
            <a:avLst/>
          </a:prstGeom>
        </p:spPr>
      </p:pic>
      <p:pic>
        <p:nvPicPr>
          <p:cNvPr id="3" name="Picture 2">
            <a:extLst>
              <a:ext uri="{FF2B5EF4-FFF2-40B4-BE49-F238E27FC236}">
                <a16:creationId xmlns:a16="http://schemas.microsoft.com/office/drawing/2014/main" id="{60451E1C-6832-CFD5-C614-FF11B1E9F04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73370" y="2662037"/>
            <a:ext cx="2524829" cy="2524829"/>
          </a:xfrm>
          <a:prstGeom prst="rect">
            <a:avLst/>
          </a:prstGeom>
        </p:spPr>
      </p:pic>
      <p:sp>
        <p:nvSpPr>
          <p:cNvPr id="4" name="TextBox 3">
            <a:extLst>
              <a:ext uri="{FF2B5EF4-FFF2-40B4-BE49-F238E27FC236}">
                <a16:creationId xmlns:a16="http://schemas.microsoft.com/office/drawing/2014/main" id="{F7929F17-B994-1344-6052-7437852BC115}"/>
              </a:ext>
            </a:extLst>
          </p:cNvPr>
          <p:cNvSpPr txBox="1"/>
          <p:nvPr/>
        </p:nvSpPr>
        <p:spPr>
          <a:xfrm>
            <a:off x="15798199" y="3370733"/>
            <a:ext cx="11702296" cy="1211422"/>
          </a:xfrm>
          <a:prstGeom prst="rect">
            <a:avLst/>
          </a:prstGeom>
          <a:noFill/>
        </p:spPr>
        <p:txBody>
          <a:bodyPr wrap="square">
            <a:spAutoFit/>
          </a:bodyPr>
          <a:lstStyle/>
          <a:p>
            <a:pPr algn="l" fontAlgn="base">
              <a:lnSpc>
                <a:spcPts val="4500"/>
              </a:lnSpc>
            </a:pPr>
            <a:r>
              <a:rPr lang="en-US" sz="3200" b="1" dirty="0"/>
              <a:t>Amazon</a:t>
            </a:r>
          </a:p>
          <a:p>
            <a:pPr algn="l" fontAlgn="base">
              <a:lnSpc>
                <a:spcPts val="4500"/>
              </a:lnSpc>
            </a:pPr>
            <a:r>
              <a:rPr lang="en-US" sz="3200" b="1" dirty="0"/>
              <a:t>35% </a:t>
            </a:r>
            <a:r>
              <a:rPr lang="en-US" sz="3200" dirty="0"/>
              <a:t>sales are from recommendation</a:t>
            </a:r>
            <a:endParaRPr lang="ar-EG" sz="3200" dirty="0"/>
          </a:p>
        </p:txBody>
      </p:sp>
      <p:sp>
        <p:nvSpPr>
          <p:cNvPr id="9" name="Freeform 3">
            <a:extLst>
              <a:ext uri="{FF2B5EF4-FFF2-40B4-BE49-F238E27FC236}">
                <a16:creationId xmlns:a16="http://schemas.microsoft.com/office/drawing/2014/main" id="{F447A12C-1D44-3128-65D1-E6DFDEF7CCF9}"/>
              </a:ext>
            </a:extLst>
          </p:cNvPr>
          <p:cNvSpPr/>
          <p:nvPr/>
        </p:nvSpPr>
        <p:spPr>
          <a:xfrm>
            <a:off x="-13173773"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5"/>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42E71088-4CCE-7AAA-AD8D-2DA6DBD2768D}"/>
              </a:ext>
            </a:extLst>
          </p:cNvPr>
          <p:cNvSpPr/>
          <p:nvPr/>
        </p:nvSpPr>
        <p:spPr>
          <a:xfrm>
            <a:off x="-1359517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6"/>
            <a:stretch>
              <a:fillRect/>
            </a:stretch>
          </a:blipFill>
        </p:spPr>
        <p:txBody>
          <a:bodyPr/>
          <a:lstStyle/>
          <a:p>
            <a:endParaRPr lang="en-US" sz="1200"/>
          </a:p>
        </p:txBody>
      </p:sp>
      <p:sp>
        <p:nvSpPr>
          <p:cNvPr id="12" name="TextBox 5">
            <a:extLst>
              <a:ext uri="{FF2B5EF4-FFF2-40B4-BE49-F238E27FC236}">
                <a16:creationId xmlns:a16="http://schemas.microsoft.com/office/drawing/2014/main" id="{C33C894F-2DB9-A227-E299-5DE4AAF433FF}"/>
              </a:ext>
            </a:extLst>
          </p:cNvPr>
          <p:cNvSpPr txBox="1"/>
          <p:nvPr/>
        </p:nvSpPr>
        <p:spPr>
          <a:xfrm>
            <a:off x="-11371632" y="341814"/>
            <a:ext cx="9485661" cy="3745834"/>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Value </a:t>
            </a:r>
          </a:p>
          <a:p>
            <a:pPr algn="ctr">
              <a:lnSpc>
                <a:spcPts val="9732"/>
              </a:lnSpc>
            </a:pPr>
            <a:r>
              <a:rPr lang="en-US" sz="9600" b="1" i="0" dirty="0">
                <a:solidFill>
                  <a:srgbClr val="404040"/>
                </a:solidFill>
                <a:effectLst/>
                <a:latin typeface="quote-cjk-patch"/>
              </a:rPr>
              <a:t>of Recommendations</a:t>
            </a:r>
            <a:r>
              <a:rPr lang="en-US" sz="9600" dirty="0">
                <a:solidFill>
                  <a:srgbClr val="141619"/>
                </a:solidFill>
                <a:latin typeface="Sugo Classic"/>
                <a:ea typeface="Sugo Classic"/>
                <a:cs typeface="Sugo Classic"/>
                <a:sym typeface="Sugo Classic"/>
              </a:rPr>
              <a:t> </a:t>
            </a:r>
          </a:p>
        </p:txBody>
      </p:sp>
    </p:spTree>
    <p:extLst>
      <p:ext uri="{BB962C8B-B14F-4D97-AF65-F5344CB8AC3E}">
        <p14:creationId xmlns:p14="http://schemas.microsoft.com/office/powerpoint/2010/main" val="1950172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D9B2D-6271-55F5-F363-1B78833DC19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06D810-8059-FA60-80E0-F54A6687B150}"/>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05BFF00E-A59E-782B-8136-FAE23B5761CE}"/>
              </a:ext>
            </a:extLst>
          </p:cNvPr>
          <p:cNvSpPr txBox="1"/>
          <p:nvPr/>
        </p:nvSpPr>
        <p:spPr>
          <a:xfrm>
            <a:off x="700824" y="0"/>
            <a:ext cx="10790351" cy="1061573"/>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Value of Recommendations</a:t>
            </a:r>
            <a:r>
              <a:rPr lang="en-US" sz="3800" dirty="0">
                <a:solidFill>
                  <a:srgbClr val="141619"/>
                </a:solidFill>
                <a:latin typeface="Sugo Classic"/>
                <a:ea typeface="Sugo Classic"/>
                <a:cs typeface="Sugo Classic"/>
                <a:sym typeface="Sugo Classic"/>
              </a:rPr>
              <a:t> </a:t>
            </a:r>
          </a:p>
        </p:txBody>
      </p:sp>
      <p:pic>
        <p:nvPicPr>
          <p:cNvPr id="5" name="Picture 4" descr="A red letter on a black background&#10;&#10;AI-generated content may be incorrect.">
            <a:extLst>
              <a:ext uri="{FF2B5EF4-FFF2-40B4-BE49-F238E27FC236}">
                <a16:creationId xmlns:a16="http://schemas.microsoft.com/office/drawing/2014/main" id="{129A5914-E5D6-E4E4-F44C-2E6F67F4DB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96" y="1309261"/>
            <a:ext cx="1767017" cy="1767017"/>
          </a:xfrm>
          <a:prstGeom prst="rect">
            <a:avLst/>
          </a:prstGeom>
        </p:spPr>
      </p:pic>
      <p:pic>
        <p:nvPicPr>
          <p:cNvPr id="3" name="Picture 2">
            <a:extLst>
              <a:ext uri="{FF2B5EF4-FFF2-40B4-BE49-F238E27FC236}">
                <a16:creationId xmlns:a16="http://schemas.microsoft.com/office/drawing/2014/main" id="{E27158B1-C78E-7BD6-C952-422210487BA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11296" y="2725479"/>
            <a:ext cx="2524829" cy="2524829"/>
          </a:xfrm>
          <a:prstGeom prst="rect">
            <a:avLst/>
          </a:prstGeom>
        </p:spPr>
      </p:pic>
      <p:sp>
        <p:nvSpPr>
          <p:cNvPr id="4" name="TextBox 3">
            <a:extLst>
              <a:ext uri="{FF2B5EF4-FFF2-40B4-BE49-F238E27FC236}">
                <a16:creationId xmlns:a16="http://schemas.microsoft.com/office/drawing/2014/main" id="{73BC6522-E87E-542A-0095-15814E91DF92}"/>
              </a:ext>
            </a:extLst>
          </p:cNvPr>
          <p:cNvSpPr txBox="1"/>
          <p:nvPr/>
        </p:nvSpPr>
        <p:spPr>
          <a:xfrm>
            <a:off x="2947421" y="3435195"/>
            <a:ext cx="11702296" cy="1211422"/>
          </a:xfrm>
          <a:prstGeom prst="rect">
            <a:avLst/>
          </a:prstGeom>
          <a:noFill/>
        </p:spPr>
        <p:txBody>
          <a:bodyPr wrap="square">
            <a:spAutoFit/>
          </a:bodyPr>
          <a:lstStyle/>
          <a:p>
            <a:pPr algn="l" fontAlgn="base">
              <a:lnSpc>
                <a:spcPts val="4500"/>
              </a:lnSpc>
            </a:pPr>
            <a:r>
              <a:rPr lang="en-US" sz="3200" b="1" dirty="0"/>
              <a:t>Amazon</a:t>
            </a:r>
          </a:p>
          <a:p>
            <a:pPr algn="l" fontAlgn="base">
              <a:lnSpc>
                <a:spcPts val="4500"/>
              </a:lnSpc>
            </a:pPr>
            <a:r>
              <a:rPr lang="en-US" sz="3200" b="1" dirty="0"/>
              <a:t>35% </a:t>
            </a:r>
            <a:r>
              <a:rPr lang="en-US" sz="3200" dirty="0"/>
              <a:t>sales are from recommendation</a:t>
            </a:r>
            <a:endParaRPr lang="ar-EG" sz="3200" dirty="0"/>
          </a:p>
        </p:txBody>
      </p:sp>
      <p:pic>
        <p:nvPicPr>
          <p:cNvPr id="6" name="Picture 5" descr="A close up of a logo&#10;&#10;AI-generated content may be incorrect.">
            <a:extLst>
              <a:ext uri="{FF2B5EF4-FFF2-40B4-BE49-F238E27FC236}">
                <a16:creationId xmlns:a16="http://schemas.microsoft.com/office/drawing/2014/main" id="{077E1F71-436B-CD10-5462-6092AEED87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60849" y="4111082"/>
            <a:ext cx="2411209" cy="1973173"/>
          </a:xfrm>
          <a:prstGeom prst="rect">
            <a:avLst/>
          </a:prstGeom>
        </p:spPr>
      </p:pic>
      <p:sp>
        <p:nvSpPr>
          <p:cNvPr id="8" name="TextBox 7">
            <a:extLst>
              <a:ext uri="{FF2B5EF4-FFF2-40B4-BE49-F238E27FC236}">
                <a16:creationId xmlns:a16="http://schemas.microsoft.com/office/drawing/2014/main" id="{B585BE50-72E2-654D-1A98-11CE4EB70351}"/>
              </a:ext>
            </a:extLst>
          </p:cNvPr>
          <p:cNvSpPr txBox="1"/>
          <p:nvPr/>
        </p:nvSpPr>
        <p:spPr>
          <a:xfrm>
            <a:off x="15572058" y="4901963"/>
            <a:ext cx="11702296" cy="1211422"/>
          </a:xfrm>
          <a:prstGeom prst="rect">
            <a:avLst/>
          </a:prstGeom>
          <a:noFill/>
        </p:spPr>
        <p:txBody>
          <a:bodyPr wrap="square">
            <a:spAutoFit/>
          </a:bodyPr>
          <a:lstStyle/>
          <a:p>
            <a:pPr algn="l" fontAlgn="base">
              <a:lnSpc>
                <a:spcPts val="4500"/>
              </a:lnSpc>
            </a:pPr>
            <a:r>
              <a:rPr lang="en-US" sz="3200" b="1" dirty="0"/>
              <a:t>Google News</a:t>
            </a:r>
          </a:p>
          <a:p>
            <a:pPr algn="l" fontAlgn="base">
              <a:lnSpc>
                <a:spcPts val="4500"/>
              </a:lnSpc>
            </a:pPr>
            <a:r>
              <a:rPr lang="en-US" sz="3200" b="1" dirty="0"/>
              <a:t>38% </a:t>
            </a:r>
            <a:r>
              <a:rPr lang="en-US" sz="3200" dirty="0"/>
              <a:t>more click-through are due to recommendation</a:t>
            </a:r>
            <a:endParaRPr lang="ar-EG" sz="3200" dirty="0"/>
          </a:p>
        </p:txBody>
      </p:sp>
      <p:sp>
        <p:nvSpPr>
          <p:cNvPr id="10" name="TextBox 9">
            <a:extLst>
              <a:ext uri="{FF2B5EF4-FFF2-40B4-BE49-F238E27FC236}">
                <a16:creationId xmlns:a16="http://schemas.microsoft.com/office/drawing/2014/main" id="{1FC72E13-9030-9767-17D2-D5BEEBA783A4}"/>
              </a:ext>
            </a:extLst>
          </p:cNvPr>
          <p:cNvSpPr txBox="1"/>
          <p:nvPr/>
        </p:nvSpPr>
        <p:spPr>
          <a:xfrm>
            <a:off x="1881325" y="1875598"/>
            <a:ext cx="11702296" cy="1211422"/>
          </a:xfrm>
          <a:prstGeom prst="rect">
            <a:avLst/>
          </a:prstGeom>
          <a:noFill/>
        </p:spPr>
        <p:txBody>
          <a:bodyPr wrap="square">
            <a:spAutoFit/>
          </a:bodyPr>
          <a:lstStyle/>
          <a:p>
            <a:pPr algn="l" fontAlgn="base">
              <a:lnSpc>
                <a:spcPts val="4500"/>
              </a:lnSpc>
            </a:pPr>
            <a:r>
              <a:rPr lang="en-US" sz="3200" b="1" dirty="0"/>
              <a:t>Netflix </a:t>
            </a:r>
          </a:p>
          <a:p>
            <a:pPr algn="l" fontAlgn="base">
              <a:lnSpc>
                <a:spcPts val="4500"/>
              </a:lnSpc>
            </a:pPr>
            <a:r>
              <a:rPr lang="en-US" sz="3200" b="1" dirty="0"/>
              <a:t>2/3 </a:t>
            </a:r>
            <a:r>
              <a:rPr lang="en-US" sz="3200" dirty="0"/>
              <a:t>rated movies are from recommendation </a:t>
            </a:r>
            <a:endParaRPr lang="ar-EG" sz="3200" dirty="0"/>
          </a:p>
        </p:txBody>
      </p:sp>
    </p:spTree>
    <p:extLst>
      <p:ext uri="{BB962C8B-B14F-4D97-AF65-F5344CB8AC3E}">
        <p14:creationId xmlns:p14="http://schemas.microsoft.com/office/powerpoint/2010/main" val="21913080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BFB0D-BE4C-5D7E-86CF-0D2474FE17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FFE65B-C261-5C97-815B-9FEC8CE6BC5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7D71D2A0-A91A-64A9-ABD0-ECD160B6219E}"/>
              </a:ext>
            </a:extLst>
          </p:cNvPr>
          <p:cNvSpPr txBox="1"/>
          <p:nvPr/>
        </p:nvSpPr>
        <p:spPr>
          <a:xfrm>
            <a:off x="700824" y="0"/>
            <a:ext cx="10790351" cy="1061573"/>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Value of Recommendations</a:t>
            </a:r>
            <a:r>
              <a:rPr lang="en-US" sz="3800" dirty="0">
                <a:solidFill>
                  <a:srgbClr val="141619"/>
                </a:solidFill>
                <a:latin typeface="Sugo Classic"/>
                <a:ea typeface="Sugo Classic"/>
                <a:cs typeface="Sugo Classic"/>
                <a:sym typeface="Sugo Classic"/>
              </a:rPr>
              <a:t> </a:t>
            </a:r>
          </a:p>
        </p:txBody>
      </p:sp>
      <p:sp>
        <p:nvSpPr>
          <p:cNvPr id="11" name="TextBox 10">
            <a:extLst>
              <a:ext uri="{FF2B5EF4-FFF2-40B4-BE49-F238E27FC236}">
                <a16:creationId xmlns:a16="http://schemas.microsoft.com/office/drawing/2014/main" id="{974D5CF2-227E-A0AB-BAE4-06713622D770}"/>
              </a:ext>
            </a:extLst>
          </p:cNvPr>
          <p:cNvSpPr txBox="1"/>
          <p:nvPr/>
        </p:nvSpPr>
        <p:spPr>
          <a:xfrm>
            <a:off x="1881325" y="1875598"/>
            <a:ext cx="11702296" cy="1211422"/>
          </a:xfrm>
          <a:prstGeom prst="rect">
            <a:avLst/>
          </a:prstGeom>
          <a:noFill/>
        </p:spPr>
        <p:txBody>
          <a:bodyPr wrap="square">
            <a:spAutoFit/>
          </a:bodyPr>
          <a:lstStyle/>
          <a:p>
            <a:pPr algn="l" fontAlgn="base">
              <a:lnSpc>
                <a:spcPts val="4500"/>
              </a:lnSpc>
            </a:pPr>
            <a:r>
              <a:rPr lang="en-US" sz="3200" b="1" dirty="0"/>
              <a:t>Netflix </a:t>
            </a:r>
          </a:p>
          <a:p>
            <a:pPr algn="l" fontAlgn="base">
              <a:lnSpc>
                <a:spcPts val="4500"/>
              </a:lnSpc>
            </a:pPr>
            <a:r>
              <a:rPr lang="en-US" sz="3200" b="1" dirty="0"/>
              <a:t>2/3 </a:t>
            </a:r>
            <a:r>
              <a:rPr lang="en-US" sz="3200" dirty="0"/>
              <a:t>rated movies are from recommendation </a:t>
            </a:r>
            <a:endParaRPr lang="ar-EG" sz="3200" dirty="0"/>
          </a:p>
        </p:txBody>
      </p:sp>
      <p:pic>
        <p:nvPicPr>
          <p:cNvPr id="5" name="Picture 4" descr="A red letter on a black background&#10;&#10;AI-generated content may be incorrect.">
            <a:extLst>
              <a:ext uri="{FF2B5EF4-FFF2-40B4-BE49-F238E27FC236}">
                <a16:creationId xmlns:a16="http://schemas.microsoft.com/office/drawing/2014/main" id="{81A838B4-EF03-3A4D-C22F-39FA8BFA8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96" y="1309261"/>
            <a:ext cx="1767017" cy="1767017"/>
          </a:xfrm>
          <a:prstGeom prst="rect">
            <a:avLst/>
          </a:prstGeom>
        </p:spPr>
      </p:pic>
      <p:pic>
        <p:nvPicPr>
          <p:cNvPr id="3" name="Picture 2">
            <a:extLst>
              <a:ext uri="{FF2B5EF4-FFF2-40B4-BE49-F238E27FC236}">
                <a16:creationId xmlns:a16="http://schemas.microsoft.com/office/drawing/2014/main" id="{7DF255B4-DD02-4A8D-3FA0-DD55ED241E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432" y="3200931"/>
            <a:ext cx="1378743" cy="1378743"/>
          </a:xfrm>
          <a:prstGeom prst="rect">
            <a:avLst/>
          </a:prstGeom>
        </p:spPr>
      </p:pic>
      <p:sp>
        <p:nvSpPr>
          <p:cNvPr id="4" name="TextBox 3">
            <a:extLst>
              <a:ext uri="{FF2B5EF4-FFF2-40B4-BE49-F238E27FC236}">
                <a16:creationId xmlns:a16="http://schemas.microsoft.com/office/drawing/2014/main" id="{D994941C-5093-7334-992D-EF49F66B0D91}"/>
              </a:ext>
            </a:extLst>
          </p:cNvPr>
          <p:cNvSpPr txBox="1"/>
          <p:nvPr/>
        </p:nvSpPr>
        <p:spPr>
          <a:xfrm>
            <a:off x="1978313" y="3356621"/>
            <a:ext cx="11702296" cy="1211422"/>
          </a:xfrm>
          <a:prstGeom prst="rect">
            <a:avLst/>
          </a:prstGeom>
          <a:noFill/>
        </p:spPr>
        <p:txBody>
          <a:bodyPr wrap="square">
            <a:spAutoFit/>
          </a:bodyPr>
          <a:lstStyle/>
          <a:p>
            <a:pPr algn="l" fontAlgn="base">
              <a:lnSpc>
                <a:spcPts val="4500"/>
              </a:lnSpc>
            </a:pPr>
            <a:r>
              <a:rPr lang="en-US" sz="3200" b="1" dirty="0"/>
              <a:t>Amazon</a:t>
            </a:r>
          </a:p>
          <a:p>
            <a:pPr algn="l" fontAlgn="base">
              <a:lnSpc>
                <a:spcPts val="4500"/>
              </a:lnSpc>
            </a:pPr>
            <a:r>
              <a:rPr lang="en-US" sz="3200" b="1" dirty="0"/>
              <a:t>35% </a:t>
            </a:r>
            <a:r>
              <a:rPr lang="en-US" sz="3200" dirty="0"/>
              <a:t>sales are from recommendation</a:t>
            </a:r>
            <a:endParaRPr lang="ar-EG" sz="3200" dirty="0"/>
          </a:p>
        </p:txBody>
      </p:sp>
      <p:pic>
        <p:nvPicPr>
          <p:cNvPr id="6" name="Picture 5" descr="A close up of a logo&#10;&#10;AI-generated content may be incorrect.">
            <a:extLst>
              <a:ext uri="{FF2B5EF4-FFF2-40B4-BE49-F238E27FC236}">
                <a16:creationId xmlns:a16="http://schemas.microsoft.com/office/drawing/2014/main" id="{552332BE-9864-66B7-B0F3-5445EBA855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662235"/>
            <a:ext cx="2411209" cy="1973173"/>
          </a:xfrm>
          <a:prstGeom prst="rect">
            <a:avLst/>
          </a:prstGeom>
        </p:spPr>
      </p:pic>
      <p:sp>
        <p:nvSpPr>
          <p:cNvPr id="8" name="TextBox 7">
            <a:extLst>
              <a:ext uri="{FF2B5EF4-FFF2-40B4-BE49-F238E27FC236}">
                <a16:creationId xmlns:a16="http://schemas.microsoft.com/office/drawing/2014/main" id="{48A6C4DA-09EE-8EE0-AB77-205579EB3813}"/>
              </a:ext>
            </a:extLst>
          </p:cNvPr>
          <p:cNvSpPr txBox="1"/>
          <p:nvPr/>
        </p:nvSpPr>
        <p:spPr>
          <a:xfrm>
            <a:off x="2590843" y="5331650"/>
            <a:ext cx="11702296" cy="1211422"/>
          </a:xfrm>
          <a:prstGeom prst="rect">
            <a:avLst/>
          </a:prstGeom>
          <a:noFill/>
        </p:spPr>
        <p:txBody>
          <a:bodyPr wrap="square">
            <a:spAutoFit/>
          </a:bodyPr>
          <a:lstStyle/>
          <a:p>
            <a:pPr algn="l" fontAlgn="base">
              <a:lnSpc>
                <a:spcPts val="4500"/>
              </a:lnSpc>
            </a:pPr>
            <a:r>
              <a:rPr lang="en-US" sz="3200" b="1" dirty="0"/>
              <a:t>Google News</a:t>
            </a:r>
          </a:p>
          <a:p>
            <a:pPr algn="l" fontAlgn="base">
              <a:lnSpc>
                <a:spcPts val="4500"/>
              </a:lnSpc>
            </a:pPr>
            <a:r>
              <a:rPr lang="en-US" sz="3200" b="1" dirty="0"/>
              <a:t>38% </a:t>
            </a:r>
            <a:r>
              <a:rPr lang="en-US" sz="3200" dirty="0"/>
              <a:t>more click-through are due to recommendation</a:t>
            </a:r>
            <a:endParaRPr lang="ar-EG" sz="3200" dirty="0"/>
          </a:p>
        </p:txBody>
      </p:sp>
    </p:spTree>
    <p:extLst>
      <p:ext uri="{BB962C8B-B14F-4D97-AF65-F5344CB8AC3E}">
        <p14:creationId xmlns:p14="http://schemas.microsoft.com/office/powerpoint/2010/main" val="3736096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F68EC-96F4-6D68-12DC-220362F94CF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BBA975E-FB93-A093-DB73-0FD5587B5EC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7" name="TextBox 7">
            <a:extLst>
              <a:ext uri="{FF2B5EF4-FFF2-40B4-BE49-F238E27FC236}">
                <a16:creationId xmlns:a16="http://schemas.microsoft.com/office/drawing/2014/main" id="{7FA7A3E5-746C-67B4-C96C-1E7117BC1029}"/>
              </a:ext>
            </a:extLst>
          </p:cNvPr>
          <p:cNvSpPr txBox="1"/>
          <p:nvPr/>
        </p:nvSpPr>
        <p:spPr>
          <a:xfrm>
            <a:off x="700824" y="0"/>
            <a:ext cx="10790351" cy="1061573"/>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Value of Recommendations</a:t>
            </a:r>
            <a:r>
              <a:rPr lang="en-US" sz="3800" dirty="0">
                <a:solidFill>
                  <a:srgbClr val="141619"/>
                </a:solidFill>
                <a:latin typeface="Sugo Classic"/>
                <a:ea typeface="Sugo Classic"/>
                <a:cs typeface="Sugo Classic"/>
                <a:sym typeface="Sugo Classic"/>
              </a:rPr>
              <a:t> </a:t>
            </a:r>
          </a:p>
        </p:txBody>
      </p:sp>
      <p:sp>
        <p:nvSpPr>
          <p:cNvPr id="11" name="TextBox 10">
            <a:extLst>
              <a:ext uri="{FF2B5EF4-FFF2-40B4-BE49-F238E27FC236}">
                <a16:creationId xmlns:a16="http://schemas.microsoft.com/office/drawing/2014/main" id="{5E001ADB-5C51-DB12-18E6-53A1D8B0A1AC}"/>
              </a:ext>
            </a:extLst>
          </p:cNvPr>
          <p:cNvSpPr txBox="1"/>
          <p:nvPr/>
        </p:nvSpPr>
        <p:spPr>
          <a:xfrm>
            <a:off x="1881325" y="1875598"/>
            <a:ext cx="11702296" cy="1211422"/>
          </a:xfrm>
          <a:prstGeom prst="rect">
            <a:avLst/>
          </a:prstGeom>
          <a:noFill/>
        </p:spPr>
        <p:txBody>
          <a:bodyPr wrap="square">
            <a:spAutoFit/>
          </a:bodyPr>
          <a:lstStyle/>
          <a:p>
            <a:pPr algn="l" fontAlgn="base">
              <a:lnSpc>
                <a:spcPts val="4500"/>
              </a:lnSpc>
            </a:pPr>
            <a:r>
              <a:rPr lang="en-US" sz="3200" b="1" dirty="0"/>
              <a:t>Netflix </a:t>
            </a:r>
          </a:p>
          <a:p>
            <a:pPr algn="l" fontAlgn="base">
              <a:lnSpc>
                <a:spcPts val="4500"/>
              </a:lnSpc>
            </a:pPr>
            <a:r>
              <a:rPr lang="en-US" sz="3200" b="1" dirty="0"/>
              <a:t>2/3 </a:t>
            </a:r>
            <a:r>
              <a:rPr lang="en-US" sz="3200" dirty="0"/>
              <a:t>rated movies are from recommendation </a:t>
            </a:r>
            <a:endParaRPr lang="ar-EG" sz="3200" dirty="0"/>
          </a:p>
        </p:txBody>
      </p:sp>
      <p:pic>
        <p:nvPicPr>
          <p:cNvPr id="5" name="Picture 4" descr="A red letter on a black background&#10;&#10;AI-generated content may be incorrect.">
            <a:extLst>
              <a:ext uri="{FF2B5EF4-FFF2-40B4-BE49-F238E27FC236}">
                <a16:creationId xmlns:a16="http://schemas.microsoft.com/office/drawing/2014/main" id="{464E94DE-D0E7-92BC-BC07-2D7C8B76D2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96" y="1309261"/>
            <a:ext cx="1767017" cy="1767017"/>
          </a:xfrm>
          <a:prstGeom prst="rect">
            <a:avLst/>
          </a:prstGeom>
        </p:spPr>
      </p:pic>
      <p:pic>
        <p:nvPicPr>
          <p:cNvPr id="3" name="Picture 2">
            <a:extLst>
              <a:ext uri="{FF2B5EF4-FFF2-40B4-BE49-F238E27FC236}">
                <a16:creationId xmlns:a16="http://schemas.microsoft.com/office/drawing/2014/main" id="{21EB4200-FDAC-9AE0-CD49-BEFCD722C7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5432" y="3200931"/>
            <a:ext cx="1378743" cy="1378743"/>
          </a:xfrm>
          <a:prstGeom prst="rect">
            <a:avLst/>
          </a:prstGeom>
        </p:spPr>
      </p:pic>
      <p:sp>
        <p:nvSpPr>
          <p:cNvPr id="4" name="TextBox 3">
            <a:extLst>
              <a:ext uri="{FF2B5EF4-FFF2-40B4-BE49-F238E27FC236}">
                <a16:creationId xmlns:a16="http://schemas.microsoft.com/office/drawing/2014/main" id="{1818C206-A6B6-4C49-426A-325D7F7E7BD4}"/>
              </a:ext>
            </a:extLst>
          </p:cNvPr>
          <p:cNvSpPr txBox="1"/>
          <p:nvPr/>
        </p:nvSpPr>
        <p:spPr>
          <a:xfrm>
            <a:off x="1978313" y="3356621"/>
            <a:ext cx="11702296" cy="1211422"/>
          </a:xfrm>
          <a:prstGeom prst="rect">
            <a:avLst/>
          </a:prstGeom>
          <a:noFill/>
        </p:spPr>
        <p:txBody>
          <a:bodyPr wrap="square">
            <a:spAutoFit/>
          </a:bodyPr>
          <a:lstStyle/>
          <a:p>
            <a:pPr algn="l" fontAlgn="base">
              <a:lnSpc>
                <a:spcPts val="4500"/>
              </a:lnSpc>
            </a:pPr>
            <a:r>
              <a:rPr lang="en-US" sz="3200" b="1" dirty="0"/>
              <a:t>Amazon</a:t>
            </a:r>
          </a:p>
          <a:p>
            <a:pPr algn="l" fontAlgn="base">
              <a:lnSpc>
                <a:spcPts val="4500"/>
              </a:lnSpc>
            </a:pPr>
            <a:r>
              <a:rPr lang="en-US" sz="3200" b="1" dirty="0"/>
              <a:t>35% </a:t>
            </a:r>
            <a:r>
              <a:rPr lang="en-US" sz="3200" dirty="0"/>
              <a:t>sales are from recommendation</a:t>
            </a:r>
            <a:endParaRPr lang="ar-EG" sz="3200" dirty="0"/>
          </a:p>
        </p:txBody>
      </p:sp>
      <p:pic>
        <p:nvPicPr>
          <p:cNvPr id="6" name="Picture 5" descr="A close up of a logo&#10;&#10;AI-generated content may be incorrect.">
            <a:extLst>
              <a:ext uri="{FF2B5EF4-FFF2-40B4-BE49-F238E27FC236}">
                <a16:creationId xmlns:a16="http://schemas.microsoft.com/office/drawing/2014/main" id="{254B82FF-57E1-00F0-CBBC-2FDE11C68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728" y="4705574"/>
            <a:ext cx="1761585" cy="1441564"/>
          </a:xfrm>
          <a:prstGeom prst="rect">
            <a:avLst/>
          </a:prstGeom>
        </p:spPr>
      </p:pic>
      <p:sp>
        <p:nvSpPr>
          <p:cNvPr id="8" name="TextBox 7">
            <a:extLst>
              <a:ext uri="{FF2B5EF4-FFF2-40B4-BE49-F238E27FC236}">
                <a16:creationId xmlns:a16="http://schemas.microsoft.com/office/drawing/2014/main" id="{F266DFDE-5F3A-39AB-F293-FFD671EE3643}"/>
              </a:ext>
            </a:extLst>
          </p:cNvPr>
          <p:cNvSpPr txBox="1"/>
          <p:nvPr/>
        </p:nvSpPr>
        <p:spPr>
          <a:xfrm>
            <a:off x="1978313" y="5107310"/>
            <a:ext cx="11702296" cy="1211422"/>
          </a:xfrm>
          <a:prstGeom prst="rect">
            <a:avLst/>
          </a:prstGeom>
          <a:noFill/>
        </p:spPr>
        <p:txBody>
          <a:bodyPr wrap="square">
            <a:spAutoFit/>
          </a:bodyPr>
          <a:lstStyle/>
          <a:p>
            <a:pPr algn="l" fontAlgn="base">
              <a:lnSpc>
                <a:spcPts val="4500"/>
              </a:lnSpc>
            </a:pPr>
            <a:r>
              <a:rPr lang="en-US" sz="3200" b="1" dirty="0"/>
              <a:t>Google News</a:t>
            </a:r>
          </a:p>
          <a:p>
            <a:pPr algn="l" fontAlgn="base">
              <a:lnSpc>
                <a:spcPts val="4500"/>
              </a:lnSpc>
            </a:pPr>
            <a:r>
              <a:rPr lang="en-US" sz="3200" b="1" dirty="0"/>
              <a:t>38% </a:t>
            </a:r>
            <a:r>
              <a:rPr lang="en-US" sz="3200" dirty="0"/>
              <a:t>more click-through are due to recommendation</a:t>
            </a:r>
            <a:endParaRPr lang="ar-EG" sz="3200" dirty="0"/>
          </a:p>
        </p:txBody>
      </p:sp>
      <p:sp>
        <p:nvSpPr>
          <p:cNvPr id="9" name="Freeform 3">
            <a:extLst>
              <a:ext uri="{FF2B5EF4-FFF2-40B4-BE49-F238E27FC236}">
                <a16:creationId xmlns:a16="http://schemas.microsoft.com/office/drawing/2014/main" id="{4EC38F32-207D-948C-19C9-93D6BE0BCA5E}"/>
              </a:ext>
            </a:extLst>
          </p:cNvPr>
          <p:cNvSpPr/>
          <p:nvPr/>
        </p:nvSpPr>
        <p:spPr>
          <a:xfrm>
            <a:off x="13389547"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6"/>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FED3CA98-7FF1-C760-49FA-6BD718ED859A}"/>
              </a:ext>
            </a:extLst>
          </p:cNvPr>
          <p:cNvSpPr/>
          <p:nvPr/>
        </p:nvSpPr>
        <p:spPr>
          <a:xfrm>
            <a:off x="1296815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7"/>
            <a:stretch>
              <a:fillRect/>
            </a:stretch>
          </a:blipFill>
        </p:spPr>
        <p:txBody>
          <a:bodyPr/>
          <a:lstStyle/>
          <a:p>
            <a:endParaRPr lang="en-US" sz="1200"/>
          </a:p>
        </p:txBody>
      </p:sp>
      <p:sp>
        <p:nvSpPr>
          <p:cNvPr id="12" name="TextBox 5">
            <a:extLst>
              <a:ext uri="{FF2B5EF4-FFF2-40B4-BE49-F238E27FC236}">
                <a16:creationId xmlns:a16="http://schemas.microsoft.com/office/drawing/2014/main" id="{E7F69CC2-F9CC-8F6D-CE88-2F41AEC21F8D}"/>
              </a:ext>
            </a:extLst>
          </p:cNvPr>
          <p:cNvSpPr txBox="1"/>
          <p:nvPr/>
        </p:nvSpPr>
        <p:spPr>
          <a:xfrm>
            <a:off x="15191688"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Source of Data </a:t>
            </a:r>
          </a:p>
        </p:txBody>
      </p:sp>
    </p:spTree>
    <p:extLst>
      <p:ext uri="{BB962C8B-B14F-4D97-AF65-F5344CB8AC3E}">
        <p14:creationId xmlns:p14="http://schemas.microsoft.com/office/powerpoint/2010/main" val="67393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3AF68-B0C0-4D9E-EBF6-FD8446D0791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E7E4DF0-B7FB-8B34-BABB-9DD001FD252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FF2A8B11-9487-422D-AD50-ABBBDEA235AB}"/>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E7D80A31-6724-D50D-31D4-CF8ED5499D40}"/>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B950799E-8FBB-EF25-B92A-324E73D4BBB6}"/>
              </a:ext>
            </a:extLst>
          </p:cNvPr>
          <p:cNvSpPr txBox="1"/>
          <p:nvPr/>
        </p:nvSpPr>
        <p:spPr>
          <a:xfrm>
            <a:off x="1567128"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Source Of Data </a:t>
            </a:r>
          </a:p>
        </p:txBody>
      </p:sp>
      <p:pic>
        <p:nvPicPr>
          <p:cNvPr id="6" name="Picture 5" descr="A tree with many objects around it&#10;&#10;AI-generated content may be incorrect.">
            <a:extLst>
              <a:ext uri="{FF2B5EF4-FFF2-40B4-BE49-F238E27FC236}">
                <a16:creationId xmlns:a16="http://schemas.microsoft.com/office/drawing/2014/main" id="{19A46A74-EE8C-96FA-F39E-53F492C8E8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0649" y="2022829"/>
            <a:ext cx="6448425" cy="3514725"/>
          </a:xfrm>
          <a:prstGeom prst="rect">
            <a:avLst/>
          </a:prstGeom>
        </p:spPr>
      </p:pic>
    </p:spTree>
    <p:extLst>
      <p:ext uri="{BB962C8B-B14F-4D97-AF65-F5344CB8AC3E}">
        <p14:creationId xmlns:p14="http://schemas.microsoft.com/office/powerpoint/2010/main" val="2478835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7C6045A7-57BF-3041-79FD-98EA04E20BA0}"/>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3" name="Picture 2">
            <a:extLst>
              <a:ext uri="{FF2B5EF4-FFF2-40B4-BE49-F238E27FC236}">
                <a16:creationId xmlns:a16="http://schemas.microsoft.com/office/drawing/2014/main" id="{95555575-9215-32DA-D269-62CE1EC2F85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
            <a:ext cx="12192000" cy="7046258"/>
          </a:xfrm>
          <a:prstGeom prst="rect">
            <a:avLst/>
          </a:prstGeom>
        </p:spPr>
      </p:pic>
      <p:sp>
        <p:nvSpPr>
          <p:cNvPr id="6" name="Freeform 4">
            <a:extLst>
              <a:ext uri="{FF2B5EF4-FFF2-40B4-BE49-F238E27FC236}">
                <a16:creationId xmlns:a16="http://schemas.microsoft.com/office/drawing/2014/main" id="{18C1F894-E581-0190-49AC-E16DE2DEC493}"/>
              </a:ext>
            </a:extLst>
          </p:cNvPr>
          <p:cNvSpPr/>
          <p:nvPr/>
        </p:nvSpPr>
        <p:spPr>
          <a:xfrm>
            <a:off x="-4246905" y="-518607"/>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7" name="TextBox 5">
            <a:extLst>
              <a:ext uri="{FF2B5EF4-FFF2-40B4-BE49-F238E27FC236}">
                <a16:creationId xmlns:a16="http://schemas.microsoft.com/office/drawing/2014/main" id="{C5AA0D0D-F3C2-EB4A-282B-693C458DF4B3}"/>
              </a:ext>
            </a:extLst>
          </p:cNvPr>
          <p:cNvSpPr txBox="1"/>
          <p:nvPr/>
        </p:nvSpPr>
        <p:spPr>
          <a:xfrm>
            <a:off x="-9714101" y="903594"/>
            <a:ext cx="9485661" cy="1477328"/>
          </a:xfrm>
          <a:prstGeom prst="rect">
            <a:avLst/>
          </a:prstGeom>
        </p:spPr>
        <p:txBody>
          <a:bodyPr lIns="0" tIns="0" rIns="0" bIns="0" rtlCol="0" anchor="t">
            <a:spAutoFit/>
          </a:bodyPr>
          <a:lstStyle/>
          <a:p>
            <a:pPr algn="ctr">
              <a:spcBef>
                <a:spcPts val="1372"/>
              </a:spcBef>
              <a:spcAft>
                <a:spcPts val="1029"/>
              </a:spcAft>
            </a:pPr>
            <a:r>
              <a:rPr lang="en-US" sz="9600" b="1" i="0" dirty="0" err="1">
                <a:solidFill>
                  <a:srgbClr val="404040"/>
                </a:solidFill>
                <a:effectLst/>
                <a:latin typeface="quote-cjk-patch"/>
              </a:rPr>
              <a:t>BookWhisperer</a:t>
            </a:r>
            <a:endParaRPr lang="en-US" sz="9600" b="0" i="0" dirty="0">
              <a:solidFill>
                <a:srgbClr val="404040"/>
              </a:solidFill>
              <a:effectLst/>
              <a:latin typeface="quote-cjk-patch"/>
            </a:endParaRPr>
          </a:p>
        </p:txBody>
      </p:sp>
      <p:sp>
        <p:nvSpPr>
          <p:cNvPr id="8" name="TextBox 6">
            <a:extLst>
              <a:ext uri="{FF2B5EF4-FFF2-40B4-BE49-F238E27FC236}">
                <a16:creationId xmlns:a16="http://schemas.microsoft.com/office/drawing/2014/main" id="{E986A392-3151-A887-943F-1D6002DB6E44}"/>
              </a:ext>
            </a:extLst>
          </p:cNvPr>
          <p:cNvSpPr txBox="1"/>
          <p:nvPr/>
        </p:nvSpPr>
        <p:spPr>
          <a:xfrm>
            <a:off x="-8441392" y="2966651"/>
            <a:ext cx="7722610" cy="1905137"/>
          </a:xfrm>
          <a:prstGeom prst="rect">
            <a:avLst/>
          </a:prstGeom>
        </p:spPr>
        <p:txBody>
          <a:bodyPr wrap="square" lIns="0" tIns="0" rIns="0" bIns="0" rtlCol="0" anchor="t">
            <a:spAutoFit/>
          </a:bodyPr>
          <a:lstStyle/>
          <a:p>
            <a:pPr algn="l">
              <a:lnSpc>
                <a:spcPts val="2143"/>
              </a:lnSpc>
              <a:spcBef>
                <a:spcPts val="1029"/>
              </a:spcBef>
              <a:spcAft>
                <a:spcPts val="1029"/>
              </a:spcAft>
              <a:buNone/>
            </a:pPr>
            <a:r>
              <a:rPr lang="en-US" sz="3200" dirty="0">
                <a:effectLst/>
                <a:latin typeface="quote-cjk-patch"/>
              </a:rPr>
              <a:t>A Recommendation </a:t>
            </a:r>
            <a:r>
              <a:rPr lang="en-US" sz="3200" dirty="0">
                <a:latin typeface="quote-cjk-patch"/>
              </a:rPr>
              <a:t>S</a:t>
            </a:r>
            <a:r>
              <a:rPr lang="en-US" sz="3200" dirty="0">
                <a:effectLst/>
                <a:latin typeface="quote-cjk-patch"/>
              </a:rPr>
              <a:t>ystem web application</a:t>
            </a:r>
          </a:p>
          <a:p>
            <a:pPr algn="l">
              <a:lnSpc>
                <a:spcPts val="2143"/>
              </a:lnSpc>
              <a:spcBef>
                <a:spcPts val="1029"/>
              </a:spcBef>
              <a:spcAft>
                <a:spcPts val="1029"/>
              </a:spcAft>
              <a:buNone/>
            </a:pPr>
            <a:r>
              <a:rPr lang="en-US" sz="3200" dirty="0">
                <a:effectLst/>
                <a:latin typeface="quote-cjk-patch"/>
              </a:rPr>
              <a:t> with NLP Summarization &amp; Text-To-Speech</a:t>
            </a:r>
          </a:p>
          <a:p>
            <a:pPr>
              <a:buNone/>
            </a:pPr>
            <a:br>
              <a:rPr lang="en-US" sz="3200" dirty="0"/>
            </a:br>
            <a:endParaRPr lang="en-US" sz="3180" dirty="0">
              <a:latin typeface="Sugo Classic"/>
              <a:ea typeface="Sugo Classic"/>
              <a:cs typeface="Sugo Classic"/>
              <a:sym typeface="Sugo Classic"/>
            </a:endParaRPr>
          </a:p>
        </p:txBody>
      </p:sp>
      <p:sp>
        <p:nvSpPr>
          <p:cNvPr id="5" name="Freeform 3">
            <a:extLst>
              <a:ext uri="{FF2B5EF4-FFF2-40B4-BE49-F238E27FC236}">
                <a16:creationId xmlns:a16="http://schemas.microsoft.com/office/drawing/2014/main" id="{45BABC6E-1DA8-F131-2771-81F43FAE999C}"/>
              </a:ext>
            </a:extLst>
          </p:cNvPr>
          <p:cNvSpPr/>
          <p:nvPr/>
        </p:nvSpPr>
        <p:spPr>
          <a:xfrm>
            <a:off x="-13341395" y="3919220"/>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5"/>
            <a:stretch>
              <a:fillRect t="-963" b="-963"/>
            </a:stretch>
          </a:blipFill>
        </p:spPr>
        <p:txBody>
          <a:bodyPr/>
          <a:lstStyle/>
          <a:p>
            <a:endParaRPr lang="en-US" sz="1200"/>
          </a:p>
        </p:txBody>
      </p:sp>
    </p:spTree>
    <p:extLst>
      <p:ext uri="{BB962C8B-B14F-4D97-AF65-F5344CB8AC3E}">
        <p14:creationId xmlns:p14="http://schemas.microsoft.com/office/powerpoint/2010/main" val="1241882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341D1-7E84-D736-3F61-5F44C341E02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7B99D3-2973-06C2-06A2-7646C234B51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190E62C0-C5E6-8AD1-7C70-F1FCECE4BEF7}"/>
              </a:ext>
            </a:extLst>
          </p:cNvPr>
          <p:cNvSpPr txBox="1"/>
          <p:nvPr/>
        </p:nvSpPr>
        <p:spPr>
          <a:xfrm>
            <a:off x="771505" y="-110501"/>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Source of Data </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F28059B8-6734-B9D5-CB8D-6498DF1D5084}"/>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err="1">
                <a:effectLst/>
                <a:latin typeface="quote-cjk-patch"/>
              </a:rPr>
              <a:t>BookCrossing</a:t>
            </a:r>
            <a:r>
              <a:rPr lang="en-US" sz="2800" b="1" i="0" dirty="0">
                <a:effectLst/>
                <a:latin typeface="quote-cjk-patch"/>
              </a:rPr>
              <a:t> Dataset </a:t>
            </a:r>
            <a:r>
              <a:rPr lang="en-US" sz="2800" i="0" dirty="0">
                <a:effectLst/>
                <a:latin typeface="quote-cjk-patch"/>
              </a:rPr>
              <a:t>from</a:t>
            </a:r>
            <a:r>
              <a:rPr lang="en-US" sz="2800" b="1" i="0" dirty="0">
                <a:effectLst/>
                <a:latin typeface="quote-cjk-patch"/>
              </a:rPr>
              <a:t> </a:t>
            </a:r>
            <a:r>
              <a:rPr lang="en-US" sz="2800" b="1" i="0" dirty="0">
                <a:effectLst/>
                <a:latin typeface="quote-cjk-patch"/>
                <a:hlinkClick r:id="rId3">
                  <a:extLst>
                    <a:ext uri="{A12FA001-AC4F-418D-AE19-62706E023703}">
                      <ahyp:hlinkClr xmlns:ahyp="http://schemas.microsoft.com/office/drawing/2018/hyperlinkcolor" val="tx"/>
                    </a:ext>
                  </a:extLst>
                </a:hlinkClick>
              </a:rPr>
              <a:t>Kaggle</a:t>
            </a:r>
            <a:r>
              <a:rPr lang="en-US" sz="2800" b="1" i="0" dirty="0">
                <a:effectLst/>
                <a:latin typeface="quote-cjk-patch"/>
              </a:rPr>
              <a:t> </a:t>
            </a:r>
            <a:endParaRPr lang="en-US" sz="2800" b="0" i="0" dirty="0">
              <a:effectLst/>
              <a:latin typeface="quote-cjk-patch"/>
            </a:endParaRPr>
          </a:p>
        </p:txBody>
      </p:sp>
      <p:sp>
        <p:nvSpPr>
          <p:cNvPr id="11" name="TextBox 10">
            <a:extLst>
              <a:ext uri="{FF2B5EF4-FFF2-40B4-BE49-F238E27FC236}">
                <a16:creationId xmlns:a16="http://schemas.microsoft.com/office/drawing/2014/main" id="{36F4BC39-498F-49DF-A7BA-D96B386F2D4D}"/>
              </a:ext>
            </a:extLst>
          </p:cNvPr>
          <p:cNvSpPr txBox="1"/>
          <p:nvPr/>
        </p:nvSpPr>
        <p:spPr>
          <a:xfrm>
            <a:off x="315530" y="2404267"/>
            <a:ext cx="11702296" cy="389081"/>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 Community-based book sharing platform where users:</a:t>
            </a:r>
          </a:p>
        </p:txBody>
      </p:sp>
      <p:pic>
        <p:nvPicPr>
          <p:cNvPr id="8" name="Picture 7" descr="A tree with many objects around it&#10;&#10;AI-generated content may be incorrect.">
            <a:extLst>
              <a:ext uri="{FF2B5EF4-FFF2-40B4-BE49-F238E27FC236}">
                <a16:creationId xmlns:a16="http://schemas.microsoft.com/office/drawing/2014/main" id="{6FEDF27F-2EBD-13F9-122B-73C9EDE52F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3992" y="2022829"/>
            <a:ext cx="6448425" cy="3514725"/>
          </a:xfrm>
          <a:prstGeom prst="rect">
            <a:avLst/>
          </a:prstGeom>
        </p:spPr>
      </p:pic>
      <p:sp>
        <p:nvSpPr>
          <p:cNvPr id="10" name="TextBox 9">
            <a:extLst>
              <a:ext uri="{FF2B5EF4-FFF2-40B4-BE49-F238E27FC236}">
                <a16:creationId xmlns:a16="http://schemas.microsoft.com/office/drawing/2014/main" id="{F3E07229-4B9B-B110-B340-683B0EF56FC0}"/>
              </a:ext>
            </a:extLst>
          </p:cNvPr>
          <p:cNvSpPr txBox="1"/>
          <p:nvPr/>
        </p:nvSpPr>
        <p:spPr>
          <a:xfrm>
            <a:off x="46525" y="3344039"/>
            <a:ext cx="9211733" cy="2130391"/>
          </a:xfrm>
          <a:prstGeom prst="rect">
            <a:avLst/>
          </a:prstGeom>
          <a:noFill/>
        </p:spPr>
        <p:txBody>
          <a:bodyPr wrap="square">
            <a:spAutoFit/>
          </a:bodyPr>
          <a:lstStyle/>
          <a:p>
            <a:pPr lvl="2">
              <a:lnSpc>
                <a:spcPts val="2143"/>
              </a:lnSpc>
              <a:spcBef>
                <a:spcPts val="1029"/>
              </a:spcBef>
              <a:spcAft>
                <a:spcPts val="1029"/>
              </a:spcAft>
              <a:buFont typeface="Arial" panose="020B0604020202020204" pitchFamily="34" charset="0"/>
              <a:buChar char="•"/>
            </a:pPr>
            <a:r>
              <a:rPr lang="en-US" sz="2800" b="0" i="0" dirty="0">
                <a:solidFill>
                  <a:srgbClr val="404040"/>
                </a:solidFill>
                <a:effectLst/>
                <a:latin typeface="quote-cjk-patch"/>
              </a:rPr>
              <a:t>Register books by </a:t>
            </a:r>
            <a:r>
              <a:rPr lang="en-US" sz="2800" b="1" i="0" dirty="0">
                <a:solidFill>
                  <a:srgbClr val="404040"/>
                </a:solidFill>
                <a:effectLst/>
                <a:latin typeface="quote-cjk-patch"/>
              </a:rPr>
              <a:t>ISBN</a:t>
            </a:r>
            <a:endParaRPr lang="en-US" sz="2800" b="0" i="0" dirty="0">
              <a:solidFill>
                <a:srgbClr val="404040"/>
              </a:solidFill>
              <a:effectLst/>
              <a:latin typeface="quote-cjk-patch"/>
            </a:endParaRPr>
          </a:p>
          <a:p>
            <a:pPr lvl="2">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Release books "into the wild" for others to find</a:t>
            </a:r>
          </a:p>
          <a:p>
            <a:pPr lvl="2">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Track book journeys globally</a:t>
            </a:r>
            <a:r>
              <a:rPr lang="ar-EG" sz="2800" b="0" i="0" dirty="0">
                <a:solidFill>
                  <a:srgbClr val="404040"/>
                </a:solidFill>
                <a:effectLst/>
                <a:latin typeface="quote-cjk-patch"/>
              </a:rPr>
              <a:t>                   </a:t>
            </a:r>
            <a:endParaRPr lang="ar-EG" sz="2800" dirty="0">
              <a:solidFill>
                <a:srgbClr val="404040"/>
              </a:solidFill>
              <a:latin typeface="quote-cjk-patch"/>
            </a:endParaRPr>
          </a:p>
          <a:p>
            <a:pPr lvl="2">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Contains </a:t>
            </a:r>
            <a:r>
              <a:rPr lang="en-US" sz="2800" b="1" i="0" dirty="0">
                <a:solidFill>
                  <a:srgbClr val="404040"/>
                </a:solidFill>
                <a:effectLst/>
                <a:latin typeface="quote-cjk-patch"/>
              </a:rPr>
              <a:t>278,858 users</a:t>
            </a:r>
            <a:r>
              <a:rPr lang="en-US" sz="2800" b="0" i="0" dirty="0">
                <a:solidFill>
                  <a:srgbClr val="404040"/>
                </a:solidFill>
                <a:effectLst/>
                <a:latin typeface="quote-cjk-patch"/>
              </a:rPr>
              <a:t> who contributed </a:t>
            </a:r>
            <a:r>
              <a:rPr lang="en-US" sz="2800" b="1" i="0" dirty="0">
                <a:solidFill>
                  <a:srgbClr val="404040"/>
                </a:solidFill>
                <a:effectLst/>
                <a:latin typeface="quote-cjk-patch"/>
              </a:rPr>
              <a:t>1,149,780</a:t>
            </a:r>
          </a:p>
          <a:p>
            <a:pPr lvl="2">
              <a:lnSpc>
                <a:spcPts val="2143"/>
              </a:lnSpc>
              <a:spcBef>
                <a:spcPts val="300"/>
              </a:spcBef>
              <a:spcAft>
                <a:spcPts val="1029"/>
              </a:spcAft>
            </a:pPr>
            <a:r>
              <a:rPr lang="en-US" sz="2800" b="1" i="0" dirty="0">
                <a:solidFill>
                  <a:srgbClr val="404040"/>
                </a:solidFill>
                <a:effectLst/>
                <a:latin typeface="quote-cjk-patch"/>
              </a:rPr>
              <a:t> ratings</a:t>
            </a:r>
            <a:r>
              <a:rPr lang="en-US" sz="2800" b="0" i="0" dirty="0">
                <a:solidFill>
                  <a:srgbClr val="404040"/>
                </a:solidFill>
                <a:effectLst/>
                <a:latin typeface="quote-cjk-patch"/>
              </a:rPr>
              <a:t> for </a:t>
            </a:r>
            <a:r>
              <a:rPr lang="en-US" sz="2800" b="1" i="0" dirty="0">
                <a:solidFill>
                  <a:srgbClr val="404040"/>
                </a:solidFill>
                <a:effectLst/>
                <a:latin typeface="quote-cjk-patch"/>
              </a:rPr>
              <a:t>271,379 books</a:t>
            </a:r>
            <a:endParaRPr lang="ar-EG" sz="2800" dirty="0">
              <a:solidFill>
                <a:srgbClr val="404040"/>
              </a:solidFill>
              <a:latin typeface="quote-cjk-patch"/>
            </a:endParaRPr>
          </a:p>
        </p:txBody>
      </p:sp>
      <p:sp>
        <p:nvSpPr>
          <p:cNvPr id="15" name="TextBox 14">
            <a:extLst>
              <a:ext uri="{FF2B5EF4-FFF2-40B4-BE49-F238E27FC236}">
                <a16:creationId xmlns:a16="http://schemas.microsoft.com/office/drawing/2014/main" id="{5FF0A340-FFD8-C7A3-AAE3-3CA26AC88A18}"/>
              </a:ext>
            </a:extLst>
          </p:cNvPr>
          <p:cNvSpPr txBox="1"/>
          <p:nvPr/>
        </p:nvSpPr>
        <p:spPr>
          <a:xfrm>
            <a:off x="12656035" y="1708897"/>
            <a:ext cx="7081977" cy="1184940"/>
          </a:xfrm>
          <a:prstGeom prst="rect">
            <a:avLst/>
          </a:prstGeom>
          <a:noFill/>
        </p:spPr>
        <p:txBody>
          <a:bodyPr wrap="square">
            <a:spAutoFit/>
          </a:bodyPr>
          <a:lstStyle/>
          <a:p>
            <a:pPr algn="l">
              <a:lnSpc>
                <a:spcPts val="2143"/>
              </a:lnSpc>
              <a:spcBef>
                <a:spcPts val="1029"/>
              </a:spcBef>
              <a:spcAft>
                <a:spcPts val="300"/>
              </a:spcAft>
              <a:buFont typeface="+mj-lt"/>
              <a:buAutoNum type="arabicPeriod"/>
            </a:pPr>
            <a:r>
              <a:rPr lang="en-US" sz="3600" b="1" i="0" dirty="0">
                <a:solidFill>
                  <a:srgbClr val="404040"/>
                </a:solidFill>
                <a:effectLst/>
                <a:latin typeface="quote-cjk-patch"/>
              </a:rPr>
              <a:t>ISBN Challenges</a:t>
            </a:r>
            <a:endParaRPr lang="en-US" sz="36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3200" b="1" i="0" dirty="0">
                <a:solidFill>
                  <a:srgbClr val="404040"/>
                </a:solidFill>
                <a:effectLst/>
                <a:latin typeface="quote-cjk-patch"/>
              </a:rPr>
              <a:t>Multiple ISBNs </a:t>
            </a:r>
            <a:r>
              <a:rPr lang="en-US" sz="3200" b="0" i="0" dirty="0">
                <a:solidFill>
                  <a:srgbClr val="404040"/>
                </a:solidFill>
                <a:effectLst/>
                <a:latin typeface="quote-cjk-patch"/>
              </a:rPr>
              <a:t>for same title</a:t>
            </a: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Some </a:t>
            </a:r>
            <a:r>
              <a:rPr lang="en-US" sz="3200" b="1" i="0" dirty="0">
                <a:solidFill>
                  <a:srgbClr val="404040"/>
                </a:solidFill>
                <a:effectLst/>
                <a:latin typeface="quote-cjk-patch"/>
              </a:rPr>
              <a:t>invalid/duplicate </a:t>
            </a:r>
            <a:r>
              <a:rPr lang="en-US" sz="3200" b="0" i="0" dirty="0">
                <a:solidFill>
                  <a:srgbClr val="404040"/>
                </a:solidFill>
                <a:effectLst/>
                <a:latin typeface="quote-cjk-patch"/>
              </a:rPr>
              <a:t>ISBN entries</a:t>
            </a:r>
            <a:endParaRPr lang="en-US" sz="4000" b="0" i="0" dirty="0">
              <a:solidFill>
                <a:srgbClr val="404040"/>
              </a:solidFill>
              <a:effectLst/>
              <a:latin typeface="quote-cjk-patch"/>
            </a:endParaRPr>
          </a:p>
        </p:txBody>
      </p:sp>
      <p:pic>
        <p:nvPicPr>
          <p:cNvPr id="18" name="Picture 17" descr="A cartoon of a person thinking&#10;&#10;AI-generated content may be incorrect.">
            <a:extLst>
              <a:ext uri="{FF2B5EF4-FFF2-40B4-BE49-F238E27FC236}">
                <a16:creationId xmlns:a16="http://schemas.microsoft.com/office/drawing/2014/main" id="{4AD0D51E-D585-A947-91E3-236066C0C4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74581" y="503951"/>
            <a:ext cx="3892426" cy="3892426"/>
          </a:xfrm>
          <a:prstGeom prst="rect">
            <a:avLst/>
          </a:prstGeom>
        </p:spPr>
      </p:pic>
      <p:sp>
        <p:nvSpPr>
          <p:cNvPr id="3" name="Freeform 2">
            <a:extLst>
              <a:ext uri="{FF2B5EF4-FFF2-40B4-BE49-F238E27FC236}">
                <a16:creationId xmlns:a16="http://schemas.microsoft.com/office/drawing/2014/main" id="{394DFD16-C992-A97D-A340-60C1D10D7745}"/>
              </a:ext>
            </a:extLst>
          </p:cNvPr>
          <p:cNvSpPr/>
          <p:nvPr/>
        </p:nvSpPr>
        <p:spPr>
          <a:xfrm>
            <a:off x="-12970912"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4" name="Freeform 3">
            <a:extLst>
              <a:ext uri="{FF2B5EF4-FFF2-40B4-BE49-F238E27FC236}">
                <a16:creationId xmlns:a16="http://schemas.microsoft.com/office/drawing/2014/main" id="{268C483F-7E8C-EE20-DF58-30A69A02EDF8}"/>
              </a:ext>
            </a:extLst>
          </p:cNvPr>
          <p:cNvSpPr/>
          <p:nvPr/>
        </p:nvSpPr>
        <p:spPr>
          <a:xfrm>
            <a:off x="-13205925"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6"/>
            <a:stretch>
              <a:fillRect t="-963" b="-963"/>
            </a:stretch>
          </a:blipFill>
        </p:spPr>
        <p:txBody>
          <a:bodyPr/>
          <a:lstStyle/>
          <a:p>
            <a:endParaRPr lang="en-US" sz="1200"/>
          </a:p>
        </p:txBody>
      </p:sp>
      <p:sp>
        <p:nvSpPr>
          <p:cNvPr id="5" name="Freeform 4">
            <a:extLst>
              <a:ext uri="{FF2B5EF4-FFF2-40B4-BE49-F238E27FC236}">
                <a16:creationId xmlns:a16="http://schemas.microsoft.com/office/drawing/2014/main" id="{27806EFC-2871-901E-E7F8-91CC634D99F8}"/>
              </a:ext>
            </a:extLst>
          </p:cNvPr>
          <p:cNvSpPr/>
          <p:nvPr/>
        </p:nvSpPr>
        <p:spPr>
          <a:xfrm>
            <a:off x="-13627322"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7"/>
            <a:stretch>
              <a:fillRect/>
            </a:stretch>
          </a:blipFill>
        </p:spPr>
        <p:txBody>
          <a:bodyPr/>
          <a:lstStyle/>
          <a:p>
            <a:endParaRPr lang="en-US" sz="1200"/>
          </a:p>
        </p:txBody>
      </p:sp>
      <p:sp>
        <p:nvSpPr>
          <p:cNvPr id="6" name="TextBox 5">
            <a:extLst>
              <a:ext uri="{FF2B5EF4-FFF2-40B4-BE49-F238E27FC236}">
                <a16:creationId xmlns:a16="http://schemas.microsoft.com/office/drawing/2014/main" id="{5524CC43-6C9D-EEE4-E0B2-B8D6A33B4E99}"/>
              </a:ext>
            </a:extLst>
          </p:cNvPr>
          <p:cNvSpPr txBox="1"/>
          <p:nvPr/>
        </p:nvSpPr>
        <p:spPr>
          <a:xfrm>
            <a:off x="-11403784"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Source Of Data </a:t>
            </a:r>
          </a:p>
        </p:txBody>
      </p:sp>
    </p:spTree>
    <p:extLst>
      <p:ext uri="{BB962C8B-B14F-4D97-AF65-F5344CB8AC3E}">
        <p14:creationId xmlns:p14="http://schemas.microsoft.com/office/powerpoint/2010/main" val="3305593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randombar(horizontal)">
                                      <p:cBhvr>
                                        <p:cTn id="7" dur="500"/>
                                        <p:tgtEl>
                                          <p:spTgt spid="10">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randombar(horizontal)">
                                      <p:cBhvr>
                                        <p:cTn id="10" dur="500"/>
                                        <p:tgtEl>
                                          <p:spTgt spid="10">
                                            <p:txEl>
                                              <p:pRg st="1" end="1"/>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Effect transition="in" filter="randombar(horizontal)">
                                      <p:cBhvr>
                                        <p:cTn id="13" dur="500"/>
                                        <p:tgtEl>
                                          <p:spTgt spid="10">
                                            <p:txEl>
                                              <p:pRg st="2" end="2"/>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randombar(horizontal)">
                                      <p:cBhvr>
                                        <p:cTn id="16" dur="500"/>
                                        <p:tgtEl>
                                          <p:spTgt spid="10">
                                            <p:txEl>
                                              <p:pRg st="3" end="3"/>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randombar(horizontal)">
                                      <p:cBhvr>
                                        <p:cTn id="19"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51CB5-3B14-0E3C-9EA0-5FE851D709F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5F732E-83D1-76B1-D3C5-FB82A06A38D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E38F31C5-9672-6253-38B9-60E10E3C2993}"/>
              </a:ext>
            </a:extLst>
          </p:cNvPr>
          <p:cNvSpPr txBox="1"/>
          <p:nvPr/>
        </p:nvSpPr>
        <p:spPr>
          <a:xfrm>
            <a:off x="771505" y="-110501"/>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DATA QUALITY ISSUES</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3" name="TextBox 2">
            <a:extLst>
              <a:ext uri="{FF2B5EF4-FFF2-40B4-BE49-F238E27FC236}">
                <a16:creationId xmlns:a16="http://schemas.microsoft.com/office/drawing/2014/main" id="{8AD7FBFB-C875-E98D-A80B-1E33584EC784}"/>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err="1">
                <a:effectLst/>
                <a:latin typeface="quote-cjk-patch"/>
              </a:rPr>
              <a:t>BookCrossing</a:t>
            </a:r>
            <a:r>
              <a:rPr lang="en-US" sz="2800" b="1" i="0" dirty="0">
                <a:effectLst/>
                <a:latin typeface="quote-cjk-patch"/>
              </a:rPr>
              <a:t> Dataset </a:t>
            </a:r>
            <a:r>
              <a:rPr lang="en-US" sz="2800" i="0" dirty="0">
                <a:effectLst/>
                <a:latin typeface="quote-cjk-patch"/>
              </a:rPr>
              <a:t>from</a:t>
            </a:r>
            <a:r>
              <a:rPr lang="en-US" sz="2800" b="1" i="0" dirty="0">
                <a:effectLst/>
                <a:latin typeface="quote-cjk-patch"/>
              </a:rPr>
              <a:t> </a:t>
            </a:r>
            <a:r>
              <a:rPr lang="en-US" sz="2800" b="1" i="0" dirty="0">
                <a:effectLst/>
                <a:latin typeface="quote-cjk-patch"/>
                <a:hlinkClick r:id="rId3">
                  <a:extLst>
                    <a:ext uri="{A12FA001-AC4F-418D-AE19-62706E023703}">
                      <ahyp:hlinkClr xmlns:ahyp="http://schemas.microsoft.com/office/drawing/2018/hyperlinkcolor" val="tx"/>
                    </a:ext>
                  </a:extLst>
                </a:hlinkClick>
              </a:rPr>
              <a:t>Kaggle</a:t>
            </a:r>
            <a:r>
              <a:rPr lang="en-US" sz="2800" b="1" i="0" dirty="0">
                <a:effectLst/>
                <a:latin typeface="quote-cjk-patch"/>
              </a:rPr>
              <a:t> </a:t>
            </a:r>
            <a:endParaRPr lang="en-US" sz="2800" b="0" i="0" dirty="0">
              <a:effectLst/>
              <a:latin typeface="quote-cjk-patch"/>
            </a:endParaRPr>
          </a:p>
        </p:txBody>
      </p:sp>
      <p:sp>
        <p:nvSpPr>
          <p:cNvPr id="16" name="TextBox 15">
            <a:extLst>
              <a:ext uri="{FF2B5EF4-FFF2-40B4-BE49-F238E27FC236}">
                <a16:creationId xmlns:a16="http://schemas.microsoft.com/office/drawing/2014/main" id="{2B68D90E-3F3D-77E7-9ABA-7CB270769593}"/>
              </a:ext>
            </a:extLst>
          </p:cNvPr>
          <p:cNvSpPr txBox="1"/>
          <p:nvPr/>
        </p:nvSpPr>
        <p:spPr>
          <a:xfrm>
            <a:off x="298536" y="1708897"/>
            <a:ext cx="7081977" cy="1184940"/>
          </a:xfrm>
          <a:prstGeom prst="rect">
            <a:avLst/>
          </a:prstGeom>
          <a:noFill/>
        </p:spPr>
        <p:txBody>
          <a:bodyPr wrap="square">
            <a:spAutoFit/>
          </a:bodyPr>
          <a:lstStyle/>
          <a:p>
            <a:pPr algn="l">
              <a:lnSpc>
                <a:spcPts val="2143"/>
              </a:lnSpc>
              <a:spcBef>
                <a:spcPts val="1029"/>
              </a:spcBef>
              <a:spcAft>
                <a:spcPts val="300"/>
              </a:spcAft>
              <a:buFont typeface="+mj-lt"/>
              <a:buAutoNum type="arabicPeriod"/>
            </a:pPr>
            <a:r>
              <a:rPr lang="en-US" sz="3600" b="1" i="0" dirty="0">
                <a:solidFill>
                  <a:srgbClr val="404040"/>
                </a:solidFill>
                <a:effectLst/>
                <a:latin typeface="quote-cjk-patch"/>
              </a:rPr>
              <a:t>ISBN Challenges</a:t>
            </a:r>
            <a:endParaRPr lang="en-US" sz="36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3200" b="1" i="0" dirty="0">
                <a:solidFill>
                  <a:srgbClr val="404040"/>
                </a:solidFill>
                <a:effectLst/>
                <a:latin typeface="quote-cjk-patch"/>
              </a:rPr>
              <a:t>Multiple ISBNs </a:t>
            </a:r>
            <a:r>
              <a:rPr lang="en-US" sz="3200" b="0" i="0" dirty="0">
                <a:solidFill>
                  <a:srgbClr val="404040"/>
                </a:solidFill>
                <a:effectLst/>
                <a:latin typeface="quote-cjk-patch"/>
              </a:rPr>
              <a:t>for same title</a:t>
            </a: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Some </a:t>
            </a:r>
            <a:r>
              <a:rPr lang="en-US" sz="3200" b="1" i="0" dirty="0">
                <a:solidFill>
                  <a:srgbClr val="404040"/>
                </a:solidFill>
                <a:effectLst/>
                <a:latin typeface="quote-cjk-patch"/>
              </a:rPr>
              <a:t>invalid/duplicate </a:t>
            </a:r>
            <a:r>
              <a:rPr lang="en-US" sz="3200" b="0" i="0" dirty="0">
                <a:solidFill>
                  <a:srgbClr val="404040"/>
                </a:solidFill>
                <a:effectLst/>
                <a:latin typeface="quote-cjk-patch"/>
              </a:rPr>
              <a:t>ISBN entries</a:t>
            </a:r>
            <a:endParaRPr lang="en-US" sz="4000" b="0" i="0" dirty="0">
              <a:solidFill>
                <a:srgbClr val="404040"/>
              </a:solidFill>
              <a:effectLst/>
              <a:latin typeface="quote-cjk-patch"/>
            </a:endParaRPr>
          </a:p>
        </p:txBody>
      </p:sp>
      <p:pic>
        <p:nvPicPr>
          <p:cNvPr id="20" name="Picture 19" descr="A cartoon of a person thinking&#10;&#10;AI-generated content may be incorrect.">
            <a:extLst>
              <a:ext uri="{FF2B5EF4-FFF2-40B4-BE49-F238E27FC236}">
                <a16:creationId xmlns:a16="http://schemas.microsoft.com/office/drawing/2014/main" id="{A2A51F72-6DCB-7931-1B18-2587411DE3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970" y="503951"/>
            <a:ext cx="3892426" cy="3892426"/>
          </a:xfrm>
          <a:prstGeom prst="rect">
            <a:avLst/>
          </a:prstGeom>
        </p:spPr>
      </p:pic>
      <p:sp>
        <p:nvSpPr>
          <p:cNvPr id="4" name="TextBox 3">
            <a:extLst>
              <a:ext uri="{FF2B5EF4-FFF2-40B4-BE49-F238E27FC236}">
                <a16:creationId xmlns:a16="http://schemas.microsoft.com/office/drawing/2014/main" id="{20770C83-9B33-7A43-4B75-755875D0FBC0}"/>
              </a:ext>
            </a:extLst>
          </p:cNvPr>
          <p:cNvSpPr txBox="1"/>
          <p:nvPr/>
        </p:nvSpPr>
        <p:spPr>
          <a:xfrm>
            <a:off x="1558437" y="7848054"/>
            <a:ext cx="6093372" cy="1620957"/>
          </a:xfrm>
          <a:prstGeom prst="rect">
            <a:avLst/>
          </a:prstGeom>
          <a:noFill/>
        </p:spPr>
        <p:txBody>
          <a:bodyPr wrap="square">
            <a:spAutoFit/>
          </a:bodyPr>
          <a:lstStyle/>
          <a:p>
            <a:pPr algn="l">
              <a:lnSpc>
                <a:spcPts val="2143"/>
              </a:lnSpc>
              <a:spcBef>
                <a:spcPts val="300"/>
              </a:spcBef>
              <a:spcAft>
                <a:spcPts val="300"/>
              </a:spcAft>
            </a:pPr>
            <a:r>
              <a:rPr lang="en-US" sz="3600" b="1" i="0" dirty="0">
                <a:solidFill>
                  <a:srgbClr val="404040"/>
                </a:solidFill>
                <a:effectLst/>
                <a:latin typeface="quote-cjk-patch"/>
              </a:rPr>
              <a:t>2.Data</a:t>
            </a:r>
            <a:r>
              <a:rPr lang="ar-EG" sz="3600" b="1" i="0" dirty="0">
                <a:solidFill>
                  <a:srgbClr val="404040"/>
                </a:solidFill>
                <a:effectLst/>
                <a:latin typeface="quote-cjk-patch"/>
              </a:rPr>
              <a:t> </a:t>
            </a:r>
            <a:r>
              <a:rPr lang="en-US" sz="3600" b="1" i="0" dirty="0">
                <a:solidFill>
                  <a:srgbClr val="404040"/>
                </a:solidFill>
                <a:effectLst/>
                <a:latin typeface="quote-cjk-patch"/>
              </a:rPr>
              <a:t>Inconsistent</a:t>
            </a:r>
            <a:endParaRPr lang="en-US" sz="36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Inconsistent formatting</a:t>
            </a: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Spelling variations</a:t>
            </a: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Missing geographic hierarchy </a:t>
            </a:r>
          </a:p>
        </p:txBody>
      </p:sp>
    </p:spTree>
    <p:extLst>
      <p:ext uri="{BB962C8B-B14F-4D97-AF65-F5344CB8AC3E}">
        <p14:creationId xmlns:p14="http://schemas.microsoft.com/office/powerpoint/2010/main" val="672267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6ABE8B-9994-D42C-69E9-57FF31E6B6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BA9485C-223D-646E-A988-73169A741F8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B48CFACC-899E-6ACD-873E-E197FD91D6A4}"/>
              </a:ext>
            </a:extLst>
          </p:cNvPr>
          <p:cNvSpPr txBox="1"/>
          <p:nvPr/>
        </p:nvSpPr>
        <p:spPr>
          <a:xfrm>
            <a:off x="771505" y="-110501"/>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DATA QUALITY ISSUES</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3" name="TextBox 2">
            <a:extLst>
              <a:ext uri="{FF2B5EF4-FFF2-40B4-BE49-F238E27FC236}">
                <a16:creationId xmlns:a16="http://schemas.microsoft.com/office/drawing/2014/main" id="{8FD47BC0-6947-9D9B-BB54-466B1F6ADB62}"/>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err="1">
                <a:effectLst/>
                <a:latin typeface="quote-cjk-patch"/>
              </a:rPr>
              <a:t>BookCrossing</a:t>
            </a:r>
            <a:r>
              <a:rPr lang="en-US" sz="2800" b="1" i="0" dirty="0">
                <a:effectLst/>
                <a:latin typeface="quote-cjk-patch"/>
              </a:rPr>
              <a:t> Dataset </a:t>
            </a:r>
            <a:r>
              <a:rPr lang="en-US" sz="2800" i="0" dirty="0">
                <a:effectLst/>
                <a:latin typeface="quote-cjk-patch"/>
              </a:rPr>
              <a:t>from</a:t>
            </a:r>
            <a:r>
              <a:rPr lang="en-US" sz="2800" b="1" i="0" dirty="0">
                <a:effectLst/>
                <a:latin typeface="quote-cjk-patch"/>
              </a:rPr>
              <a:t> </a:t>
            </a:r>
            <a:r>
              <a:rPr lang="en-US" sz="2800" b="1" i="0" dirty="0">
                <a:effectLst/>
                <a:latin typeface="quote-cjk-patch"/>
                <a:hlinkClick r:id="rId3">
                  <a:extLst>
                    <a:ext uri="{A12FA001-AC4F-418D-AE19-62706E023703}">
                      <ahyp:hlinkClr xmlns:ahyp="http://schemas.microsoft.com/office/drawing/2018/hyperlinkcolor" val="tx"/>
                    </a:ext>
                  </a:extLst>
                </a:hlinkClick>
              </a:rPr>
              <a:t>Kaggle</a:t>
            </a:r>
            <a:r>
              <a:rPr lang="en-US" sz="2800" b="1" i="0" dirty="0">
                <a:effectLst/>
                <a:latin typeface="quote-cjk-patch"/>
              </a:rPr>
              <a:t> </a:t>
            </a:r>
            <a:endParaRPr lang="en-US" sz="2800" b="0" i="0" dirty="0">
              <a:effectLst/>
              <a:latin typeface="quote-cjk-patch"/>
            </a:endParaRPr>
          </a:p>
        </p:txBody>
      </p:sp>
      <p:sp>
        <p:nvSpPr>
          <p:cNvPr id="18" name="TextBox 17">
            <a:extLst>
              <a:ext uri="{FF2B5EF4-FFF2-40B4-BE49-F238E27FC236}">
                <a16:creationId xmlns:a16="http://schemas.microsoft.com/office/drawing/2014/main" id="{C5A4F9B2-4ACB-CD04-5EA4-24DCC75C1CBA}"/>
              </a:ext>
            </a:extLst>
          </p:cNvPr>
          <p:cNvSpPr txBox="1"/>
          <p:nvPr/>
        </p:nvSpPr>
        <p:spPr>
          <a:xfrm>
            <a:off x="350782" y="3180808"/>
            <a:ext cx="6093372" cy="1620957"/>
          </a:xfrm>
          <a:prstGeom prst="rect">
            <a:avLst/>
          </a:prstGeom>
          <a:noFill/>
        </p:spPr>
        <p:txBody>
          <a:bodyPr wrap="square">
            <a:spAutoFit/>
          </a:bodyPr>
          <a:lstStyle/>
          <a:p>
            <a:pPr algn="l">
              <a:lnSpc>
                <a:spcPts val="2143"/>
              </a:lnSpc>
              <a:spcBef>
                <a:spcPts val="300"/>
              </a:spcBef>
              <a:spcAft>
                <a:spcPts val="300"/>
              </a:spcAft>
            </a:pPr>
            <a:r>
              <a:rPr lang="en-US" sz="3600" b="1" i="0" dirty="0">
                <a:solidFill>
                  <a:srgbClr val="404040"/>
                </a:solidFill>
                <a:effectLst/>
                <a:latin typeface="quote-cjk-patch"/>
              </a:rPr>
              <a:t>2.Data</a:t>
            </a:r>
            <a:r>
              <a:rPr lang="ar-EG" sz="3600" b="1" i="0" dirty="0">
                <a:solidFill>
                  <a:srgbClr val="404040"/>
                </a:solidFill>
                <a:effectLst/>
                <a:latin typeface="quote-cjk-patch"/>
              </a:rPr>
              <a:t> </a:t>
            </a:r>
            <a:r>
              <a:rPr lang="en-US" sz="3600" b="1" i="0" dirty="0">
                <a:solidFill>
                  <a:srgbClr val="404040"/>
                </a:solidFill>
                <a:effectLst/>
                <a:latin typeface="quote-cjk-patch"/>
              </a:rPr>
              <a:t>Inconsistent</a:t>
            </a:r>
            <a:endParaRPr lang="en-US" sz="36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Inconsistent formatting</a:t>
            </a: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Spelling variations</a:t>
            </a:r>
          </a:p>
          <a:p>
            <a:pPr marL="742950" lvl="1" indent="-285750" algn="l">
              <a:lnSpc>
                <a:spcPts val="2143"/>
              </a:lnSpc>
              <a:spcBef>
                <a:spcPts val="300"/>
              </a:spcBef>
              <a:spcAft>
                <a:spcPts val="1029"/>
              </a:spcAft>
              <a:buFont typeface="+mj-lt"/>
              <a:buAutoNum type="arabicPeriod"/>
            </a:pPr>
            <a:r>
              <a:rPr lang="en-US" sz="3200" b="0" i="0" dirty="0">
                <a:solidFill>
                  <a:srgbClr val="404040"/>
                </a:solidFill>
                <a:effectLst/>
                <a:latin typeface="quote-cjk-patch"/>
              </a:rPr>
              <a:t>Missing geographic hierarchy </a:t>
            </a:r>
          </a:p>
        </p:txBody>
      </p:sp>
      <p:sp>
        <p:nvSpPr>
          <p:cNvPr id="4" name="TextBox 3">
            <a:extLst>
              <a:ext uri="{FF2B5EF4-FFF2-40B4-BE49-F238E27FC236}">
                <a16:creationId xmlns:a16="http://schemas.microsoft.com/office/drawing/2014/main" id="{27B7DC2B-051E-23DC-BF3A-9E2DCF2B93AD}"/>
              </a:ext>
            </a:extLst>
          </p:cNvPr>
          <p:cNvSpPr txBox="1"/>
          <p:nvPr/>
        </p:nvSpPr>
        <p:spPr>
          <a:xfrm>
            <a:off x="350782" y="1708897"/>
            <a:ext cx="6093372" cy="1157817"/>
          </a:xfrm>
          <a:prstGeom prst="rect">
            <a:avLst/>
          </a:prstGeom>
          <a:noFill/>
        </p:spPr>
        <p:txBody>
          <a:bodyPr wrap="square">
            <a:spAutoFit/>
          </a:bodyPr>
          <a:lstStyle/>
          <a:p>
            <a:pPr algn="l">
              <a:lnSpc>
                <a:spcPts val="2143"/>
              </a:lnSpc>
              <a:spcBef>
                <a:spcPts val="1029"/>
              </a:spcBef>
              <a:spcAft>
                <a:spcPts val="300"/>
              </a:spcAft>
              <a:buFont typeface="+mj-lt"/>
              <a:buAutoNum type="arabicPeriod"/>
            </a:pPr>
            <a:r>
              <a:rPr lang="en-US" sz="2800" b="1" i="0" dirty="0">
                <a:solidFill>
                  <a:srgbClr val="404040"/>
                </a:solidFill>
                <a:effectLst/>
                <a:latin typeface="quote-cjk-patch"/>
              </a:rPr>
              <a:t>ISBN Challenges</a:t>
            </a:r>
            <a:endParaRPr lang="en-US" sz="28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2400" b="1" i="0" dirty="0">
                <a:solidFill>
                  <a:srgbClr val="404040"/>
                </a:solidFill>
                <a:effectLst/>
                <a:latin typeface="quote-cjk-patch"/>
              </a:rPr>
              <a:t>Multiple ISBNs </a:t>
            </a:r>
            <a:r>
              <a:rPr lang="en-US" sz="2400" b="0" i="0" dirty="0">
                <a:solidFill>
                  <a:srgbClr val="404040"/>
                </a:solidFill>
                <a:effectLst/>
                <a:latin typeface="quote-cjk-patch"/>
              </a:rPr>
              <a:t>for same title</a:t>
            </a:r>
          </a:p>
          <a:p>
            <a:pPr marL="742950" lvl="1" indent="-285750" algn="l">
              <a:lnSpc>
                <a:spcPts val="2143"/>
              </a:lnSpc>
              <a:spcBef>
                <a:spcPts val="300"/>
              </a:spcBef>
              <a:spcAft>
                <a:spcPts val="1029"/>
              </a:spcAft>
              <a:buFont typeface="+mj-lt"/>
              <a:buAutoNum type="arabicPeriod"/>
            </a:pPr>
            <a:r>
              <a:rPr lang="en-US" sz="2400" b="0" i="0" dirty="0">
                <a:solidFill>
                  <a:srgbClr val="404040"/>
                </a:solidFill>
                <a:effectLst/>
                <a:latin typeface="quote-cjk-patch"/>
              </a:rPr>
              <a:t>Some </a:t>
            </a:r>
            <a:r>
              <a:rPr lang="en-US" sz="2400" b="1" i="0" dirty="0">
                <a:solidFill>
                  <a:srgbClr val="404040"/>
                </a:solidFill>
                <a:effectLst/>
                <a:latin typeface="quote-cjk-patch"/>
              </a:rPr>
              <a:t>invalid/duplicate </a:t>
            </a:r>
            <a:r>
              <a:rPr lang="en-US" sz="2400" b="0" i="0" dirty="0">
                <a:solidFill>
                  <a:srgbClr val="404040"/>
                </a:solidFill>
                <a:effectLst/>
                <a:latin typeface="quote-cjk-patch"/>
              </a:rPr>
              <a:t>ISBN entries</a:t>
            </a:r>
            <a:endParaRPr lang="en-US" sz="3200" b="0" i="0" dirty="0">
              <a:solidFill>
                <a:srgbClr val="404040"/>
              </a:solidFill>
              <a:effectLst/>
              <a:latin typeface="quote-cjk-patch"/>
            </a:endParaRPr>
          </a:p>
        </p:txBody>
      </p:sp>
      <p:pic>
        <p:nvPicPr>
          <p:cNvPr id="10" name="Picture 9" descr="A cartoon of a person thinking&#10;&#10;AI-generated content may be incorrect.">
            <a:extLst>
              <a:ext uri="{FF2B5EF4-FFF2-40B4-BE49-F238E27FC236}">
                <a16:creationId xmlns:a16="http://schemas.microsoft.com/office/drawing/2014/main" id="{371D94DF-0ED9-B02D-30C7-ECD70A4D2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970" y="503951"/>
            <a:ext cx="3892426" cy="3892426"/>
          </a:xfrm>
          <a:prstGeom prst="rect">
            <a:avLst/>
          </a:prstGeom>
        </p:spPr>
      </p:pic>
      <p:sp>
        <p:nvSpPr>
          <p:cNvPr id="6" name="TextBox 5">
            <a:extLst>
              <a:ext uri="{FF2B5EF4-FFF2-40B4-BE49-F238E27FC236}">
                <a16:creationId xmlns:a16="http://schemas.microsoft.com/office/drawing/2014/main" id="{C37E3296-93BB-203C-0DF9-67F4DE438958}"/>
              </a:ext>
            </a:extLst>
          </p:cNvPr>
          <p:cNvSpPr txBox="1"/>
          <p:nvPr/>
        </p:nvSpPr>
        <p:spPr>
          <a:xfrm>
            <a:off x="1332290" y="8206728"/>
            <a:ext cx="11198375" cy="2939266"/>
          </a:xfrm>
          <a:prstGeom prst="rect">
            <a:avLst/>
          </a:prstGeom>
          <a:noFill/>
        </p:spPr>
        <p:txBody>
          <a:bodyPr wrap="square">
            <a:spAutoFit/>
          </a:bodyPr>
          <a:lstStyle/>
          <a:p>
            <a:pPr marL="0" marR="0" lvl="0" indent="0" algn="l" defTabSz="914400" rtl="0" eaLnBrk="1" fontAlgn="auto" latinLnBrk="0" hangingPunct="1">
              <a:lnSpc>
                <a:spcPts val="2143"/>
              </a:lnSpc>
              <a:spcBef>
                <a:spcPts val="300"/>
              </a:spcBef>
              <a:spcAft>
                <a:spcPts val="300"/>
              </a:spcAft>
              <a:buClrTx/>
              <a:buSzTx/>
              <a:buFontTx/>
              <a:buNone/>
              <a:tabLst/>
              <a:defRPr/>
            </a:pPr>
            <a:r>
              <a:rPr kumimoji="0" lang="ar-EG" sz="3600" b="1" i="0" u="none" strike="noStrike" kern="1200" cap="none" spc="0" normalizeH="0" baseline="0" noProof="0" dirty="0">
                <a:ln>
                  <a:noFill/>
                </a:ln>
                <a:solidFill>
                  <a:srgbClr val="404040"/>
                </a:solidFill>
                <a:effectLst/>
                <a:uLnTx/>
                <a:uFillTx/>
                <a:latin typeface="quote-cjk-patch"/>
                <a:ea typeface="+mn-ea"/>
                <a:cs typeface="Arial" panose="020B0604020202020204" pitchFamily="34" charset="0"/>
              </a:rPr>
              <a:t>3</a:t>
            </a:r>
            <a:r>
              <a:rPr kumimoji="0" lang="en-US" sz="3600" b="1" i="0" u="none" strike="noStrike" kern="1200" cap="none" spc="0" normalizeH="0" baseline="0" noProof="0" dirty="0">
                <a:ln>
                  <a:noFill/>
                </a:ln>
                <a:solidFill>
                  <a:srgbClr val="404040"/>
                </a:solidFill>
                <a:effectLst/>
                <a:uLnTx/>
                <a:uFillTx/>
                <a:latin typeface="quote-cjk-patch"/>
                <a:ea typeface="+mn-ea"/>
                <a:cs typeface="+mn-cs"/>
              </a:rPr>
              <a:t>.Publication Year</a:t>
            </a:r>
            <a:endParaRPr kumimoji="0" lang="en-US" sz="3600" b="0" i="0" u="none" strike="noStrike" kern="1200" cap="none" spc="0" normalizeH="0" baseline="0" noProof="0" dirty="0">
              <a:ln>
                <a:noFill/>
              </a:ln>
              <a:solidFill>
                <a:srgbClr val="404040"/>
              </a:solidFill>
              <a:effectLst/>
              <a:uLnTx/>
              <a:uFillTx/>
              <a:latin typeface="quote-cjk-patch"/>
              <a:ea typeface="+mn-ea"/>
              <a:cs typeface="+mn-cs"/>
            </a:endParaRPr>
          </a:p>
          <a:p>
            <a:pPr marL="742950" marR="0" lvl="1" indent="-285750" algn="l" defTabSz="914400" rtl="0" eaLnBrk="1" fontAlgn="auto" latinLnBrk="0" hangingPunct="1">
              <a:lnSpc>
                <a:spcPts val="2143"/>
              </a:lnSpc>
              <a:spcBef>
                <a:spcPts val="300"/>
              </a:spcBef>
              <a:spcAft>
                <a:spcPts val="1029"/>
              </a:spcAft>
              <a:buClrTx/>
              <a:buSzTx/>
              <a:buFont typeface="+mj-lt"/>
              <a:buAutoNum type="arabicPeriod"/>
              <a:tabLst/>
              <a:defRPr/>
            </a:pPr>
            <a:r>
              <a:rPr kumimoji="0" lang="en-US" sz="3200" b="0" i="0" u="none" strike="noStrike" kern="1200" cap="none" spc="0" normalizeH="0" baseline="0" noProof="0" dirty="0">
                <a:ln>
                  <a:noFill/>
                </a:ln>
                <a:solidFill>
                  <a:srgbClr val="404040"/>
                </a:solidFill>
                <a:effectLst/>
                <a:uLnTx/>
                <a:uFillTx/>
                <a:latin typeface="quote-cjk-patch"/>
                <a:ea typeface="+mn-ea"/>
                <a:cs typeface="+mn-cs"/>
              </a:rPr>
              <a:t>Future dates for classic works </a:t>
            </a:r>
          </a:p>
          <a:p>
            <a:pPr marL="742950" marR="0" lvl="1" indent="-285750" algn="l" defTabSz="914400" rtl="0" eaLnBrk="1" fontAlgn="auto" latinLnBrk="0" hangingPunct="1">
              <a:lnSpc>
                <a:spcPts val="2143"/>
              </a:lnSpc>
              <a:spcBef>
                <a:spcPts val="300"/>
              </a:spcBef>
              <a:spcAft>
                <a:spcPts val="1029"/>
              </a:spcAft>
              <a:buClrTx/>
              <a:buSzTx/>
              <a:buFont typeface="+mj-lt"/>
              <a:buAutoNum type="arabicPeriod"/>
              <a:tabLst/>
              <a:defRPr/>
            </a:pPr>
            <a:r>
              <a:rPr kumimoji="0" lang="en-US" sz="3200" b="0" i="0" u="none" strike="noStrike" kern="1200" cap="none" spc="0" normalizeH="0" baseline="0" noProof="0" dirty="0">
                <a:ln>
                  <a:noFill/>
                </a:ln>
                <a:solidFill>
                  <a:srgbClr val="404040"/>
                </a:solidFill>
                <a:effectLst/>
                <a:uLnTx/>
                <a:uFillTx/>
                <a:latin typeface="quote-cjk-patch"/>
                <a:ea typeface="+mn-ea"/>
                <a:cs typeface="+mn-cs"/>
              </a:rPr>
              <a:t>Zero/placeholder values where year is unknown</a:t>
            </a:r>
          </a:p>
          <a:p>
            <a:pPr marL="742950" marR="0" lvl="1" indent="-285750" algn="l" defTabSz="914400" rtl="0" eaLnBrk="1" fontAlgn="auto" latinLnBrk="0" hangingPunct="1">
              <a:lnSpc>
                <a:spcPts val="2143"/>
              </a:lnSpc>
              <a:spcBef>
                <a:spcPts val="300"/>
              </a:spcBef>
              <a:spcAft>
                <a:spcPts val="1029"/>
              </a:spcAft>
              <a:buClrTx/>
              <a:buSzTx/>
              <a:buFont typeface="+mj-lt"/>
              <a:buAutoNum type="arabicPeriod"/>
              <a:tabLst/>
              <a:defRPr/>
            </a:pPr>
            <a:r>
              <a:rPr kumimoji="0" lang="en-US" sz="3200" b="0" i="0" u="none" strike="noStrike" kern="1200" cap="none" spc="0" normalizeH="0" baseline="0" noProof="0" dirty="0">
                <a:ln>
                  <a:noFill/>
                </a:ln>
                <a:solidFill>
                  <a:srgbClr val="404040"/>
                </a:solidFill>
                <a:effectLst/>
                <a:uLnTx/>
                <a:uFillTx/>
                <a:latin typeface="quote-cjk-patch"/>
                <a:ea typeface="+mn-ea"/>
                <a:cs typeface="+mn-cs"/>
              </a:rPr>
              <a:t>Inconsistent handling of reprint years vs original publication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40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en-US" sz="4000" b="0" i="0" u="none" strike="noStrike" kern="1200" cap="none" spc="0" normalizeH="0" baseline="0" noProof="0" dirty="0">
              <a:ln>
                <a:noFill/>
              </a:ln>
              <a:solidFill>
                <a:srgbClr val="404040"/>
              </a:solidFill>
              <a:effectLst/>
              <a:uLnTx/>
              <a:uFillTx/>
              <a:latin typeface="quote-cjk-patch"/>
              <a:ea typeface="+mn-ea"/>
              <a:cs typeface="+mn-cs"/>
            </a:endParaRPr>
          </a:p>
        </p:txBody>
      </p:sp>
    </p:spTree>
    <p:extLst>
      <p:ext uri="{BB962C8B-B14F-4D97-AF65-F5344CB8AC3E}">
        <p14:creationId xmlns:p14="http://schemas.microsoft.com/office/powerpoint/2010/main" val="2951697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CF084-DA84-A221-1DC0-2DF8BF939FE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ED177CB-0200-DB80-DFE7-FE6336C7C40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E8E146C-04A9-4E21-4E91-1553CA07DE67}"/>
              </a:ext>
            </a:extLst>
          </p:cNvPr>
          <p:cNvSpPr txBox="1"/>
          <p:nvPr/>
        </p:nvSpPr>
        <p:spPr>
          <a:xfrm>
            <a:off x="771505" y="-110501"/>
            <a:ext cx="10790351" cy="2287806"/>
          </a:xfrm>
          <a:prstGeom prst="rect">
            <a:avLst/>
          </a:prstGeom>
        </p:spPr>
        <p:txBody>
          <a:bodyPr wrap="square" lIns="0" tIns="0" rIns="0" bIns="0" rtlCol="0" anchor="t">
            <a:spAutoFit/>
          </a:bodyPr>
          <a:lstStyle/>
          <a:p>
            <a:pPr algn="ctr">
              <a:lnSpc>
                <a:spcPts val="9732"/>
              </a:lnSpc>
            </a:pPr>
            <a:r>
              <a:rPr lang="en-US" sz="3800" b="1" i="0" dirty="0">
                <a:solidFill>
                  <a:srgbClr val="404040"/>
                </a:solidFill>
                <a:effectLst/>
                <a:latin typeface="quote-cjk-patch"/>
              </a:rPr>
              <a:t>DATA QUALITY ISSUES</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3" name="TextBox 2">
            <a:extLst>
              <a:ext uri="{FF2B5EF4-FFF2-40B4-BE49-F238E27FC236}">
                <a16:creationId xmlns:a16="http://schemas.microsoft.com/office/drawing/2014/main" id="{E6273202-DE9E-F055-C89C-89CCF5EF6E1F}"/>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err="1">
                <a:effectLst/>
                <a:latin typeface="quote-cjk-patch"/>
              </a:rPr>
              <a:t>BookCrossing</a:t>
            </a:r>
            <a:r>
              <a:rPr lang="en-US" sz="2800" b="1" i="0" dirty="0">
                <a:effectLst/>
                <a:latin typeface="quote-cjk-patch"/>
              </a:rPr>
              <a:t> Dataset </a:t>
            </a:r>
            <a:r>
              <a:rPr lang="en-US" sz="2800" i="0" dirty="0">
                <a:effectLst/>
                <a:latin typeface="quote-cjk-patch"/>
              </a:rPr>
              <a:t>from</a:t>
            </a:r>
            <a:r>
              <a:rPr lang="en-US" sz="2800" b="1" i="0" dirty="0">
                <a:effectLst/>
                <a:latin typeface="quote-cjk-patch"/>
              </a:rPr>
              <a:t> </a:t>
            </a:r>
            <a:r>
              <a:rPr lang="en-US" sz="2800" b="1" i="0" dirty="0">
                <a:effectLst/>
                <a:latin typeface="quote-cjk-patch"/>
                <a:hlinkClick r:id="rId3">
                  <a:extLst>
                    <a:ext uri="{A12FA001-AC4F-418D-AE19-62706E023703}">
                      <ahyp:hlinkClr xmlns:ahyp="http://schemas.microsoft.com/office/drawing/2018/hyperlinkcolor" val="tx"/>
                    </a:ext>
                  </a:extLst>
                </a:hlinkClick>
              </a:rPr>
              <a:t>Kaggle</a:t>
            </a:r>
            <a:r>
              <a:rPr lang="en-US" sz="2800" b="1" i="0" dirty="0">
                <a:effectLst/>
                <a:latin typeface="quote-cjk-patch"/>
              </a:rPr>
              <a:t> </a:t>
            </a:r>
            <a:endParaRPr lang="en-US" sz="2800" b="0" i="0" dirty="0">
              <a:effectLst/>
              <a:latin typeface="quote-cjk-patch"/>
            </a:endParaRPr>
          </a:p>
        </p:txBody>
      </p:sp>
      <p:sp>
        <p:nvSpPr>
          <p:cNvPr id="5" name="TextBox 4">
            <a:extLst>
              <a:ext uri="{FF2B5EF4-FFF2-40B4-BE49-F238E27FC236}">
                <a16:creationId xmlns:a16="http://schemas.microsoft.com/office/drawing/2014/main" id="{2BC4E949-6915-634A-2D59-FBB8913F580B}"/>
              </a:ext>
            </a:extLst>
          </p:cNvPr>
          <p:cNvSpPr txBox="1"/>
          <p:nvPr/>
        </p:nvSpPr>
        <p:spPr>
          <a:xfrm>
            <a:off x="350782" y="1708897"/>
            <a:ext cx="6093372" cy="1157817"/>
          </a:xfrm>
          <a:prstGeom prst="rect">
            <a:avLst/>
          </a:prstGeom>
          <a:noFill/>
        </p:spPr>
        <p:txBody>
          <a:bodyPr wrap="square">
            <a:spAutoFit/>
          </a:bodyPr>
          <a:lstStyle/>
          <a:p>
            <a:pPr algn="l">
              <a:lnSpc>
                <a:spcPts val="2143"/>
              </a:lnSpc>
              <a:spcBef>
                <a:spcPts val="1029"/>
              </a:spcBef>
              <a:spcAft>
                <a:spcPts val="300"/>
              </a:spcAft>
              <a:buFont typeface="+mj-lt"/>
              <a:buAutoNum type="arabicPeriod"/>
            </a:pPr>
            <a:r>
              <a:rPr lang="en-US" sz="2800" b="1" i="0" dirty="0">
                <a:solidFill>
                  <a:srgbClr val="404040"/>
                </a:solidFill>
                <a:effectLst/>
                <a:latin typeface="quote-cjk-patch"/>
              </a:rPr>
              <a:t>ISBN Challenges</a:t>
            </a:r>
            <a:endParaRPr lang="en-US" sz="28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2400" b="1" i="0" dirty="0">
                <a:solidFill>
                  <a:srgbClr val="404040"/>
                </a:solidFill>
                <a:effectLst/>
                <a:latin typeface="quote-cjk-patch"/>
              </a:rPr>
              <a:t>Multiple ISBNs </a:t>
            </a:r>
            <a:r>
              <a:rPr lang="en-US" sz="2400" b="0" i="0" dirty="0">
                <a:solidFill>
                  <a:srgbClr val="404040"/>
                </a:solidFill>
                <a:effectLst/>
                <a:latin typeface="quote-cjk-patch"/>
              </a:rPr>
              <a:t>for same title</a:t>
            </a:r>
          </a:p>
          <a:p>
            <a:pPr marL="742950" lvl="1" indent="-285750" algn="l">
              <a:lnSpc>
                <a:spcPts val="2143"/>
              </a:lnSpc>
              <a:spcBef>
                <a:spcPts val="300"/>
              </a:spcBef>
              <a:spcAft>
                <a:spcPts val="1029"/>
              </a:spcAft>
              <a:buFont typeface="+mj-lt"/>
              <a:buAutoNum type="arabicPeriod"/>
            </a:pPr>
            <a:r>
              <a:rPr lang="en-US" sz="2400" b="0" i="0" dirty="0">
                <a:solidFill>
                  <a:srgbClr val="404040"/>
                </a:solidFill>
                <a:effectLst/>
                <a:latin typeface="quote-cjk-patch"/>
              </a:rPr>
              <a:t>Some </a:t>
            </a:r>
            <a:r>
              <a:rPr lang="en-US" sz="2400" b="1" i="0" dirty="0">
                <a:solidFill>
                  <a:srgbClr val="404040"/>
                </a:solidFill>
                <a:effectLst/>
                <a:latin typeface="quote-cjk-patch"/>
              </a:rPr>
              <a:t>invalid/duplicate </a:t>
            </a:r>
            <a:r>
              <a:rPr lang="en-US" sz="2400" b="0" i="0" dirty="0">
                <a:solidFill>
                  <a:srgbClr val="404040"/>
                </a:solidFill>
                <a:effectLst/>
                <a:latin typeface="quote-cjk-patch"/>
              </a:rPr>
              <a:t>ISBN entries</a:t>
            </a:r>
            <a:endParaRPr lang="en-US" sz="3200" b="0" i="0" dirty="0">
              <a:solidFill>
                <a:srgbClr val="404040"/>
              </a:solidFill>
              <a:effectLst/>
              <a:latin typeface="quote-cjk-patch"/>
            </a:endParaRPr>
          </a:p>
        </p:txBody>
      </p:sp>
      <p:sp>
        <p:nvSpPr>
          <p:cNvPr id="12" name="TextBox 11">
            <a:extLst>
              <a:ext uri="{FF2B5EF4-FFF2-40B4-BE49-F238E27FC236}">
                <a16:creationId xmlns:a16="http://schemas.microsoft.com/office/drawing/2014/main" id="{B12882A3-626C-BF2F-7A40-EDA38F443AF3}"/>
              </a:ext>
            </a:extLst>
          </p:cNvPr>
          <p:cNvSpPr txBox="1"/>
          <p:nvPr/>
        </p:nvSpPr>
        <p:spPr>
          <a:xfrm>
            <a:off x="350782" y="3121817"/>
            <a:ext cx="6093372" cy="1593834"/>
          </a:xfrm>
          <a:prstGeom prst="rect">
            <a:avLst/>
          </a:prstGeom>
          <a:noFill/>
        </p:spPr>
        <p:txBody>
          <a:bodyPr wrap="square">
            <a:spAutoFit/>
          </a:bodyPr>
          <a:lstStyle/>
          <a:p>
            <a:pPr algn="l">
              <a:lnSpc>
                <a:spcPts val="2143"/>
              </a:lnSpc>
              <a:spcBef>
                <a:spcPts val="300"/>
              </a:spcBef>
              <a:spcAft>
                <a:spcPts val="300"/>
              </a:spcAft>
            </a:pPr>
            <a:r>
              <a:rPr lang="en-US" sz="2800" b="1" i="0" dirty="0">
                <a:solidFill>
                  <a:srgbClr val="404040"/>
                </a:solidFill>
                <a:effectLst/>
                <a:latin typeface="quote-cjk-patch"/>
              </a:rPr>
              <a:t>2.Data Inconsistent</a:t>
            </a:r>
            <a:endParaRPr lang="en-US" sz="2800" b="0" i="0" dirty="0">
              <a:solidFill>
                <a:srgbClr val="404040"/>
              </a:solidFill>
              <a:effectLst/>
              <a:latin typeface="quote-cjk-patch"/>
            </a:endParaRPr>
          </a:p>
          <a:p>
            <a:pPr marL="742950" lvl="1" indent="-285750" algn="l">
              <a:lnSpc>
                <a:spcPts val="2143"/>
              </a:lnSpc>
              <a:spcBef>
                <a:spcPts val="300"/>
              </a:spcBef>
              <a:spcAft>
                <a:spcPts val="1029"/>
              </a:spcAft>
              <a:buFont typeface="+mj-lt"/>
              <a:buAutoNum type="arabicPeriod"/>
            </a:pPr>
            <a:r>
              <a:rPr lang="en-US" sz="2400" b="0" i="0" dirty="0">
                <a:solidFill>
                  <a:srgbClr val="404040"/>
                </a:solidFill>
                <a:effectLst/>
                <a:latin typeface="quote-cjk-patch"/>
              </a:rPr>
              <a:t>Inconsistent formatting</a:t>
            </a:r>
          </a:p>
          <a:p>
            <a:pPr marL="742950" lvl="1" indent="-285750" algn="l">
              <a:lnSpc>
                <a:spcPts val="2143"/>
              </a:lnSpc>
              <a:spcBef>
                <a:spcPts val="300"/>
              </a:spcBef>
              <a:spcAft>
                <a:spcPts val="1029"/>
              </a:spcAft>
              <a:buFont typeface="+mj-lt"/>
              <a:buAutoNum type="arabicPeriod"/>
            </a:pPr>
            <a:r>
              <a:rPr lang="en-US" sz="2400" b="0" i="0" dirty="0">
                <a:solidFill>
                  <a:srgbClr val="404040"/>
                </a:solidFill>
                <a:effectLst/>
                <a:latin typeface="quote-cjk-patch"/>
              </a:rPr>
              <a:t>Spelling variations</a:t>
            </a:r>
          </a:p>
          <a:p>
            <a:pPr marL="742950" lvl="1" indent="-285750" algn="l">
              <a:lnSpc>
                <a:spcPts val="2143"/>
              </a:lnSpc>
              <a:spcBef>
                <a:spcPts val="300"/>
              </a:spcBef>
              <a:spcAft>
                <a:spcPts val="1029"/>
              </a:spcAft>
              <a:buFont typeface="+mj-lt"/>
              <a:buAutoNum type="arabicPeriod"/>
            </a:pPr>
            <a:r>
              <a:rPr lang="en-US" sz="2400" b="0" i="0" dirty="0">
                <a:solidFill>
                  <a:srgbClr val="404040"/>
                </a:solidFill>
                <a:effectLst/>
                <a:latin typeface="quote-cjk-patch"/>
              </a:rPr>
              <a:t>Missing geographic hierarchy </a:t>
            </a:r>
          </a:p>
        </p:txBody>
      </p:sp>
      <p:sp>
        <p:nvSpPr>
          <p:cNvPr id="6" name="TextBox 5">
            <a:extLst>
              <a:ext uri="{FF2B5EF4-FFF2-40B4-BE49-F238E27FC236}">
                <a16:creationId xmlns:a16="http://schemas.microsoft.com/office/drawing/2014/main" id="{91B947E7-FC4E-C694-DF15-AF0241502C83}"/>
              </a:ext>
            </a:extLst>
          </p:cNvPr>
          <p:cNvSpPr txBox="1"/>
          <p:nvPr/>
        </p:nvSpPr>
        <p:spPr>
          <a:xfrm>
            <a:off x="350782" y="5149546"/>
            <a:ext cx="11198375" cy="2939266"/>
          </a:xfrm>
          <a:prstGeom prst="rect">
            <a:avLst/>
          </a:prstGeom>
          <a:noFill/>
        </p:spPr>
        <p:txBody>
          <a:bodyPr wrap="square">
            <a:spAutoFit/>
          </a:bodyPr>
          <a:lstStyle/>
          <a:p>
            <a:pPr marL="0" marR="0" lvl="0" indent="0" algn="l" defTabSz="914400" rtl="0" eaLnBrk="1" fontAlgn="auto" latinLnBrk="0" hangingPunct="1">
              <a:lnSpc>
                <a:spcPts val="2143"/>
              </a:lnSpc>
              <a:spcBef>
                <a:spcPts val="300"/>
              </a:spcBef>
              <a:spcAft>
                <a:spcPts val="300"/>
              </a:spcAft>
              <a:buClrTx/>
              <a:buSzTx/>
              <a:buFontTx/>
              <a:buNone/>
              <a:tabLst/>
              <a:defRPr/>
            </a:pPr>
            <a:r>
              <a:rPr kumimoji="0" lang="ar-EG" sz="3600" b="1" i="0" u="none" strike="noStrike" kern="1200" cap="none" spc="0" normalizeH="0" baseline="0" noProof="0" dirty="0">
                <a:ln>
                  <a:noFill/>
                </a:ln>
                <a:solidFill>
                  <a:srgbClr val="404040"/>
                </a:solidFill>
                <a:effectLst/>
                <a:uLnTx/>
                <a:uFillTx/>
                <a:latin typeface="quote-cjk-patch"/>
                <a:ea typeface="+mn-ea"/>
                <a:cs typeface="Arial" panose="020B0604020202020204" pitchFamily="34" charset="0"/>
              </a:rPr>
              <a:t>3</a:t>
            </a:r>
            <a:r>
              <a:rPr kumimoji="0" lang="en-US" sz="3600" b="1" i="0" u="none" strike="noStrike" kern="1200" cap="none" spc="0" normalizeH="0" baseline="0" noProof="0" dirty="0">
                <a:ln>
                  <a:noFill/>
                </a:ln>
                <a:solidFill>
                  <a:srgbClr val="404040"/>
                </a:solidFill>
                <a:effectLst/>
                <a:uLnTx/>
                <a:uFillTx/>
                <a:latin typeface="quote-cjk-patch"/>
                <a:ea typeface="+mn-ea"/>
                <a:cs typeface="+mn-cs"/>
              </a:rPr>
              <a:t>.Publication Year</a:t>
            </a:r>
            <a:endParaRPr kumimoji="0" lang="en-US" sz="3600" b="0" i="0" u="none" strike="noStrike" kern="1200" cap="none" spc="0" normalizeH="0" baseline="0" noProof="0" dirty="0">
              <a:ln>
                <a:noFill/>
              </a:ln>
              <a:solidFill>
                <a:srgbClr val="404040"/>
              </a:solidFill>
              <a:effectLst/>
              <a:uLnTx/>
              <a:uFillTx/>
              <a:latin typeface="quote-cjk-patch"/>
              <a:ea typeface="+mn-ea"/>
              <a:cs typeface="+mn-cs"/>
            </a:endParaRPr>
          </a:p>
          <a:p>
            <a:pPr marL="742950" marR="0" lvl="1" indent="-285750" algn="l" defTabSz="914400" rtl="0" eaLnBrk="1" fontAlgn="auto" latinLnBrk="0" hangingPunct="1">
              <a:lnSpc>
                <a:spcPts val="2143"/>
              </a:lnSpc>
              <a:spcBef>
                <a:spcPts val="300"/>
              </a:spcBef>
              <a:spcAft>
                <a:spcPts val="1029"/>
              </a:spcAft>
              <a:buClrTx/>
              <a:buSzTx/>
              <a:buFont typeface="+mj-lt"/>
              <a:buAutoNum type="arabicPeriod"/>
              <a:tabLst/>
              <a:defRPr/>
            </a:pPr>
            <a:r>
              <a:rPr kumimoji="0" lang="en-US" sz="3200" b="0" i="0" u="none" strike="noStrike" kern="1200" cap="none" spc="0" normalizeH="0" baseline="0" noProof="0" dirty="0">
                <a:ln>
                  <a:noFill/>
                </a:ln>
                <a:solidFill>
                  <a:srgbClr val="404040"/>
                </a:solidFill>
                <a:effectLst/>
                <a:uLnTx/>
                <a:uFillTx/>
                <a:latin typeface="quote-cjk-patch"/>
                <a:ea typeface="+mn-ea"/>
                <a:cs typeface="+mn-cs"/>
              </a:rPr>
              <a:t>Future dates for classic works </a:t>
            </a:r>
          </a:p>
          <a:p>
            <a:pPr marL="742950" marR="0" lvl="1" indent="-285750" algn="l" defTabSz="914400" rtl="0" eaLnBrk="1" fontAlgn="auto" latinLnBrk="0" hangingPunct="1">
              <a:lnSpc>
                <a:spcPts val="2143"/>
              </a:lnSpc>
              <a:spcBef>
                <a:spcPts val="300"/>
              </a:spcBef>
              <a:spcAft>
                <a:spcPts val="1029"/>
              </a:spcAft>
              <a:buClrTx/>
              <a:buSzTx/>
              <a:buFont typeface="+mj-lt"/>
              <a:buAutoNum type="arabicPeriod"/>
              <a:tabLst/>
              <a:defRPr/>
            </a:pPr>
            <a:r>
              <a:rPr kumimoji="0" lang="en-US" sz="3200" b="0" i="0" u="none" strike="noStrike" kern="1200" cap="none" spc="0" normalizeH="0" baseline="0" noProof="0" dirty="0">
                <a:ln>
                  <a:noFill/>
                </a:ln>
                <a:solidFill>
                  <a:srgbClr val="404040"/>
                </a:solidFill>
                <a:effectLst/>
                <a:uLnTx/>
                <a:uFillTx/>
                <a:latin typeface="quote-cjk-patch"/>
                <a:ea typeface="+mn-ea"/>
                <a:cs typeface="+mn-cs"/>
              </a:rPr>
              <a:t>Zero/placeholder values where year is unknown</a:t>
            </a:r>
          </a:p>
          <a:p>
            <a:pPr marL="742950" marR="0" lvl="1" indent="-285750" algn="l" defTabSz="914400" rtl="0" eaLnBrk="1" fontAlgn="auto" latinLnBrk="0" hangingPunct="1">
              <a:lnSpc>
                <a:spcPts val="2143"/>
              </a:lnSpc>
              <a:spcBef>
                <a:spcPts val="300"/>
              </a:spcBef>
              <a:spcAft>
                <a:spcPts val="1029"/>
              </a:spcAft>
              <a:buClrTx/>
              <a:buSzTx/>
              <a:buFont typeface="+mj-lt"/>
              <a:buAutoNum type="arabicPeriod"/>
              <a:tabLst/>
              <a:defRPr/>
            </a:pPr>
            <a:r>
              <a:rPr kumimoji="0" lang="en-US" sz="3200" b="0" i="0" u="none" strike="noStrike" kern="1200" cap="none" spc="0" normalizeH="0" baseline="0" noProof="0" dirty="0">
                <a:ln>
                  <a:noFill/>
                </a:ln>
                <a:solidFill>
                  <a:srgbClr val="404040"/>
                </a:solidFill>
                <a:effectLst/>
                <a:uLnTx/>
                <a:uFillTx/>
                <a:latin typeface="quote-cjk-patch"/>
                <a:ea typeface="+mn-ea"/>
                <a:cs typeface="+mn-cs"/>
              </a:rPr>
              <a:t>Inconsistent handling of reprint years vs original publication</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4000" b="0" i="0" u="none" strike="noStrike" kern="1200" cap="none" spc="0" normalizeH="0" baseline="0" noProof="0" dirty="0">
                <a:ln>
                  <a:noFill/>
                </a:ln>
                <a:solidFill>
                  <a:prstClr val="black"/>
                </a:solidFill>
                <a:effectLst/>
                <a:uLnTx/>
                <a:uFillTx/>
                <a:latin typeface="Aptos" panose="02110004020202020204"/>
                <a:ea typeface="+mn-ea"/>
                <a:cs typeface="+mn-cs"/>
              </a:rPr>
            </a:br>
            <a:endParaRPr kumimoji="0" lang="en-US" sz="4000" b="0" i="0" u="none" strike="noStrike" kern="1200" cap="none" spc="0" normalizeH="0" baseline="0" noProof="0" dirty="0">
              <a:ln>
                <a:noFill/>
              </a:ln>
              <a:solidFill>
                <a:srgbClr val="404040"/>
              </a:solidFill>
              <a:effectLst/>
              <a:uLnTx/>
              <a:uFillTx/>
              <a:latin typeface="quote-cjk-patch"/>
              <a:ea typeface="+mn-ea"/>
              <a:cs typeface="+mn-cs"/>
            </a:endParaRPr>
          </a:p>
        </p:txBody>
      </p:sp>
      <p:pic>
        <p:nvPicPr>
          <p:cNvPr id="8" name="Picture 7" descr="A cartoon of a person thinking&#10;&#10;AI-generated content may be incorrect.">
            <a:extLst>
              <a:ext uri="{FF2B5EF4-FFF2-40B4-BE49-F238E27FC236}">
                <a16:creationId xmlns:a16="http://schemas.microsoft.com/office/drawing/2014/main" id="{E6659E99-2140-3434-8C69-C1E006966A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970" y="503951"/>
            <a:ext cx="3892426" cy="3892426"/>
          </a:xfrm>
          <a:prstGeom prst="rect">
            <a:avLst/>
          </a:prstGeom>
        </p:spPr>
      </p:pic>
    </p:spTree>
    <p:extLst>
      <p:ext uri="{BB962C8B-B14F-4D97-AF65-F5344CB8AC3E}">
        <p14:creationId xmlns:p14="http://schemas.microsoft.com/office/powerpoint/2010/main" val="2862404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121F-9B50-ADB3-ADFD-BF57BF7C9EB5}"/>
            </a:ext>
          </a:extLst>
        </p:cNvPr>
        <p:cNvGrpSpPr/>
        <p:nvPr/>
      </p:nvGrpSpPr>
      <p:grpSpPr>
        <a:xfrm>
          <a:off x="0" y="0"/>
          <a:ext cx="0" cy="0"/>
          <a:chOff x="0" y="0"/>
          <a:chExt cx="0" cy="0"/>
        </a:xfrm>
      </p:grpSpPr>
      <p:sp>
        <p:nvSpPr>
          <p:cNvPr id="23" name="Freeform 2">
            <a:extLst>
              <a:ext uri="{FF2B5EF4-FFF2-40B4-BE49-F238E27FC236}">
                <a16:creationId xmlns:a16="http://schemas.microsoft.com/office/drawing/2014/main" id="{E1752252-B818-4C00-BEB3-7442EE99443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4" name="Picture 3" descr="A close-up of a yellow background&#10;&#10;AI-generated content may be incorrect.">
            <a:extLst>
              <a:ext uri="{FF2B5EF4-FFF2-40B4-BE49-F238E27FC236}">
                <a16:creationId xmlns:a16="http://schemas.microsoft.com/office/drawing/2014/main" id="{5A706053-B4B8-DF5B-4422-64CB6E66D4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 y="0"/>
            <a:ext cx="12630778" cy="7264958"/>
          </a:xfrm>
          <a:prstGeom prst="rect">
            <a:avLst/>
          </a:prstGeom>
        </p:spPr>
      </p:pic>
      <p:pic>
        <p:nvPicPr>
          <p:cNvPr id="6" name="Picture 5" descr="A bookcase with icons and symbols&#10;&#10;AI-generated content may be incorrect.">
            <a:hlinkClick r:id="rId4" action="ppaction://hlinksldjump"/>
            <a:extLst>
              <a:ext uri="{FF2B5EF4-FFF2-40B4-BE49-F238E27FC236}">
                <a16:creationId xmlns:a16="http://schemas.microsoft.com/office/drawing/2014/main" id="{3C68159C-CADA-5DCD-D76D-27ECFF713B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81"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hlinkClick r:id="rId6" action="ppaction://hlinksldjump"/>
            <a:extLst>
              <a:ext uri="{FF2B5EF4-FFF2-40B4-BE49-F238E27FC236}">
                <a16:creationId xmlns:a16="http://schemas.microsoft.com/office/drawing/2014/main" id="{3B038867-E532-8FC2-B5D2-652884B8D380}"/>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15029"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hlinkClick r:id="rId8" action="ppaction://hlinksldjump"/>
            <a:extLst>
              <a:ext uri="{FF2B5EF4-FFF2-40B4-BE49-F238E27FC236}">
                <a16:creationId xmlns:a16="http://schemas.microsoft.com/office/drawing/2014/main" id="{8681BBCB-EE5C-C571-D552-913258E2CDE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15029"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hlinkClick r:id="rId10" action="ppaction://hlinksldjump"/>
            <a:extLst>
              <a:ext uri="{FF2B5EF4-FFF2-40B4-BE49-F238E27FC236}">
                <a16:creationId xmlns:a16="http://schemas.microsoft.com/office/drawing/2014/main" id="{C8846865-643C-DEE9-3972-89D74998879C}"/>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3581"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reeform 2">
            <a:extLst>
              <a:ext uri="{FF2B5EF4-FFF2-40B4-BE49-F238E27FC236}">
                <a16:creationId xmlns:a16="http://schemas.microsoft.com/office/drawing/2014/main" id="{828A4D92-F82B-6461-DA27-07177F999876}"/>
              </a:ext>
            </a:extLst>
          </p:cNvPr>
          <p:cNvSpPr/>
          <p:nvPr/>
        </p:nvSpPr>
        <p:spPr>
          <a:xfrm>
            <a:off x="13741767"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E24B93CA-8AAD-D004-5668-FD5B3269149F}"/>
              </a:ext>
            </a:extLst>
          </p:cNvPr>
          <p:cNvSpPr/>
          <p:nvPr/>
        </p:nvSpPr>
        <p:spPr>
          <a:xfrm>
            <a:off x="13506754"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5" name="Freeform 4">
            <a:extLst>
              <a:ext uri="{FF2B5EF4-FFF2-40B4-BE49-F238E27FC236}">
                <a16:creationId xmlns:a16="http://schemas.microsoft.com/office/drawing/2014/main" id="{914D8363-88F5-5FD1-B175-524D296B72FE}"/>
              </a:ext>
            </a:extLst>
          </p:cNvPr>
          <p:cNvSpPr/>
          <p:nvPr/>
        </p:nvSpPr>
        <p:spPr>
          <a:xfrm>
            <a:off x="13085357"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7" name="TextBox 5">
            <a:extLst>
              <a:ext uri="{FF2B5EF4-FFF2-40B4-BE49-F238E27FC236}">
                <a16:creationId xmlns:a16="http://schemas.microsoft.com/office/drawing/2014/main" id="{561711CA-5944-82EB-1EFE-DD97403C5D52}"/>
              </a:ext>
            </a:extLst>
          </p:cNvPr>
          <p:cNvSpPr txBox="1"/>
          <p:nvPr/>
        </p:nvSpPr>
        <p:spPr>
          <a:xfrm>
            <a:off x="15308895" y="1319194"/>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Optical Character Recognition </a:t>
            </a:r>
          </a:p>
        </p:txBody>
      </p:sp>
      <p:sp>
        <p:nvSpPr>
          <p:cNvPr id="8" name="Freeform 2">
            <a:extLst>
              <a:ext uri="{FF2B5EF4-FFF2-40B4-BE49-F238E27FC236}">
                <a16:creationId xmlns:a16="http://schemas.microsoft.com/office/drawing/2014/main" id="{26A955B9-0E4D-C74D-104E-D369FACE33BC}"/>
              </a:ext>
            </a:extLst>
          </p:cNvPr>
          <p:cNvSpPr/>
          <p:nvPr/>
        </p:nvSpPr>
        <p:spPr>
          <a:xfrm>
            <a:off x="1377833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9" name="Freeform 3">
            <a:extLst>
              <a:ext uri="{FF2B5EF4-FFF2-40B4-BE49-F238E27FC236}">
                <a16:creationId xmlns:a16="http://schemas.microsoft.com/office/drawing/2014/main" id="{98EB18CB-DA65-FA8F-B6A3-34D51A59A440}"/>
              </a:ext>
            </a:extLst>
          </p:cNvPr>
          <p:cNvSpPr/>
          <p:nvPr/>
        </p:nvSpPr>
        <p:spPr>
          <a:xfrm>
            <a:off x="1354332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A37802B9-E456-C500-5841-083CAA4887EC}"/>
              </a:ext>
            </a:extLst>
          </p:cNvPr>
          <p:cNvSpPr/>
          <p:nvPr/>
        </p:nvSpPr>
        <p:spPr>
          <a:xfrm>
            <a:off x="1312192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1" name="TextBox 5">
            <a:extLst>
              <a:ext uri="{FF2B5EF4-FFF2-40B4-BE49-F238E27FC236}">
                <a16:creationId xmlns:a16="http://schemas.microsoft.com/office/drawing/2014/main" id="{E148B5B4-0E13-9E29-1D88-A57174E5B4FE}"/>
              </a:ext>
            </a:extLst>
          </p:cNvPr>
          <p:cNvSpPr txBox="1"/>
          <p:nvPr/>
        </p:nvSpPr>
        <p:spPr>
          <a:xfrm>
            <a:off x="15345464"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Text-To-Speech </a:t>
            </a:r>
          </a:p>
        </p:txBody>
      </p:sp>
      <p:sp>
        <p:nvSpPr>
          <p:cNvPr id="13" name="Freeform 2">
            <a:extLst>
              <a:ext uri="{FF2B5EF4-FFF2-40B4-BE49-F238E27FC236}">
                <a16:creationId xmlns:a16="http://schemas.microsoft.com/office/drawing/2014/main" id="{0EB69279-8574-A8B7-D0B6-BE5A14518412}"/>
              </a:ext>
            </a:extLst>
          </p:cNvPr>
          <p:cNvSpPr/>
          <p:nvPr/>
        </p:nvSpPr>
        <p:spPr>
          <a:xfrm>
            <a:off x="13799118"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15" name="Freeform 3">
            <a:extLst>
              <a:ext uri="{FF2B5EF4-FFF2-40B4-BE49-F238E27FC236}">
                <a16:creationId xmlns:a16="http://schemas.microsoft.com/office/drawing/2014/main" id="{008D0331-8010-D8DC-A7C2-435C1AFC86C4}"/>
              </a:ext>
            </a:extLst>
          </p:cNvPr>
          <p:cNvSpPr/>
          <p:nvPr/>
        </p:nvSpPr>
        <p:spPr>
          <a:xfrm>
            <a:off x="13564105"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7" name="Freeform 4">
            <a:extLst>
              <a:ext uri="{FF2B5EF4-FFF2-40B4-BE49-F238E27FC236}">
                <a16:creationId xmlns:a16="http://schemas.microsoft.com/office/drawing/2014/main" id="{A9D8AD72-7B5E-3DBD-50BA-16BAB8D3BD47}"/>
              </a:ext>
            </a:extLst>
          </p:cNvPr>
          <p:cNvSpPr/>
          <p:nvPr/>
        </p:nvSpPr>
        <p:spPr>
          <a:xfrm>
            <a:off x="1314270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8" name="TextBox 5">
            <a:extLst>
              <a:ext uri="{FF2B5EF4-FFF2-40B4-BE49-F238E27FC236}">
                <a16:creationId xmlns:a16="http://schemas.microsoft.com/office/drawing/2014/main" id="{8A70EC4C-01B1-FD1D-4B60-9AC1CF781146}"/>
              </a:ext>
            </a:extLst>
          </p:cNvPr>
          <p:cNvSpPr txBox="1"/>
          <p:nvPr/>
        </p:nvSpPr>
        <p:spPr>
          <a:xfrm>
            <a:off x="15366246"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Summarization</a:t>
            </a:r>
          </a:p>
        </p:txBody>
      </p:sp>
      <p:sp>
        <p:nvSpPr>
          <p:cNvPr id="19" name="Freeform 2">
            <a:extLst>
              <a:ext uri="{FF2B5EF4-FFF2-40B4-BE49-F238E27FC236}">
                <a16:creationId xmlns:a16="http://schemas.microsoft.com/office/drawing/2014/main" id="{3A1A95CC-3B6D-E6BB-A9E6-72A11C230004}"/>
              </a:ext>
            </a:extLst>
          </p:cNvPr>
          <p:cNvSpPr/>
          <p:nvPr/>
        </p:nvSpPr>
        <p:spPr>
          <a:xfrm>
            <a:off x="1375755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20" name="Freeform 3">
            <a:extLst>
              <a:ext uri="{FF2B5EF4-FFF2-40B4-BE49-F238E27FC236}">
                <a16:creationId xmlns:a16="http://schemas.microsoft.com/office/drawing/2014/main" id="{92451DAA-EF7B-9BF3-8211-E737FFAA74BC}"/>
              </a:ext>
            </a:extLst>
          </p:cNvPr>
          <p:cNvSpPr/>
          <p:nvPr/>
        </p:nvSpPr>
        <p:spPr>
          <a:xfrm>
            <a:off x="1352254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21" name="Freeform 4">
            <a:extLst>
              <a:ext uri="{FF2B5EF4-FFF2-40B4-BE49-F238E27FC236}">
                <a16:creationId xmlns:a16="http://schemas.microsoft.com/office/drawing/2014/main" id="{22664E0C-7CDA-573F-9D72-3A7E13989E84}"/>
              </a:ext>
            </a:extLst>
          </p:cNvPr>
          <p:cNvSpPr/>
          <p:nvPr/>
        </p:nvSpPr>
        <p:spPr>
          <a:xfrm>
            <a:off x="1310114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22" name="TextBox 5">
            <a:extLst>
              <a:ext uri="{FF2B5EF4-FFF2-40B4-BE49-F238E27FC236}">
                <a16:creationId xmlns:a16="http://schemas.microsoft.com/office/drawing/2014/main" id="{DA2C99F6-55A5-1F72-A1EE-C056F5AF0E96}"/>
              </a:ext>
            </a:extLst>
          </p:cNvPr>
          <p:cNvSpPr txBox="1"/>
          <p:nvPr/>
        </p:nvSpPr>
        <p:spPr>
          <a:xfrm>
            <a:off x="15324684" y="1319194"/>
            <a:ext cx="9485661" cy="2501903"/>
          </a:xfrm>
          <a:prstGeom prst="rect">
            <a:avLst/>
          </a:prstGeom>
        </p:spPr>
        <p:txBody>
          <a:bodyPr lIns="0" tIns="0" rIns="0" bIns="0" rtlCol="0" anchor="t">
            <a:spAutoFit/>
          </a:bodyPr>
          <a:lstStyle/>
          <a:p>
            <a:pPr algn="ctr">
              <a:lnSpc>
                <a:spcPts val="9732"/>
              </a:lnSpc>
            </a:pPr>
            <a:r>
              <a:rPr lang="en-US" sz="9600" b="1" i="0" dirty="0" err="1">
                <a:solidFill>
                  <a:srgbClr val="404040"/>
                </a:solidFill>
                <a:effectLst/>
                <a:latin typeface="quote-cjk-patch"/>
              </a:rPr>
              <a:t>Recommedation</a:t>
            </a:r>
            <a:r>
              <a:rPr lang="en-US" sz="9600" b="1" i="0" dirty="0">
                <a:solidFill>
                  <a:srgbClr val="404040"/>
                </a:solidFill>
                <a:effectLst/>
                <a:latin typeface="quote-cjk-patch"/>
              </a:rPr>
              <a:t> System</a:t>
            </a:r>
          </a:p>
        </p:txBody>
      </p:sp>
    </p:spTree>
    <p:extLst>
      <p:ext uri="{BB962C8B-B14F-4D97-AF65-F5344CB8AC3E}">
        <p14:creationId xmlns:p14="http://schemas.microsoft.com/office/powerpoint/2010/main" val="357025725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7897C-0A19-86D8-7E4D-AF05DD08B3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53B7443-F4C2-A527-B558-AAAA47138DB4}"/>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99FF7759-D0C8-D96F-BF68-CA28DF86F202}"/>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43DF8D55-3ED3-8371-D622-E0F5D801EF39}"/>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1CEFBEEA-43C7-F6D2-343A-B54793D23800}"/>
              </a:ext>
            </a:extLst>
          </p:cNvPr>
          <p:cNvSpPr txBox="1"/>
          <p:nvPr/>
        </p:nvSpPr>
        <p:spPr>
          <a:xfrm>
            <a:off x="1567128" y="1319194"/>
            <a:ext cx="9485661" cy="2501903"/>
          </a:xfrm>
          <a:prstGeom prst="rect">
            <a:avLst/>
          </a:prstGeom>
        </p:spPr>
        <p:txBody>
          <a:bodyPr lIns="0" tIns="0" rIns="0" bIns="0" rtlCol="0" anchor="t">
            <a:spAutoFit/>
          </a:bodyPr>
          <a:lstStyle/>
          <a:p>
            <a:pPr algn="ctr">
              <a:lnSpc>
                <a:spcPts val="9732"/>
              </a:lnSpc>
            </a:pPr>
            <a:r>
              <a:rPr lang="en-US" sz="9600" b="1" i="0" dirty="0" err="1">
                <a:solidFill>
                  <a:srgbClr val="404040"/>
                </a:solidFill>
                <a:effectLst/>
                <a:latin typeface="quote-cjk-patch"/>
              </a:rPr>
              <a:t>Recommedation</a:t>
            </a:r>
            <a:r>
              <a:rPr lang="en-US" sz="9600" b="1" i="0" dirty="0">
                <a:solidFill>
                  <a:srgbClr val="404040"/>
                </a:solidFill>
                <a:effectLst/>
                <a:latin typeface="quote-cjk-patch"/>
              </a:rPr>
              <a:t> System</a:t>
            </a:r>
          </a:p>
        </p:txBody>
      </p:sp>
      <p:sp>
        <p:nvSpPr>
          <p:cNvPr id="6" name="TextBox 7">
            <a:extLst>
              <a:ext uri="{FF2B5EF4-FFF2-40B4-BE49-F238E27FC236}">
                <a16:creationId xmlns:a16="http://schemas.microsoft.com/office/drawing/2014/main" id="{C462F3D5-1379-4EC4-5016-43C9D12B8E1E}"/>
              </a:ext>
            </a:extLst>
          </p:cNvPr>
          <p:cNvSpPr txBox="1"/>
          <p:nvPr/>
        </p:nvSpPr>
        <p:spPr>
          <a:xfrm>
            <a:off x="10555585" y="-110501"/>
            <a:ext cx="10790351" cy="1068369"/>
          </a:xfrm>
          <a:prstGeom prst="rect">
            <a:avLst/>
          </a:prstGeom>
        </p:spPr>
        <p:txBody>
          <a:bodyPr wrap="square" lIns="0" tIns="0" rIns="0" bIns="0" rtlCol="0" anchor="t">
            <a:spAutoFit/>
          </a:bodyPr>
          <a:lstStyle/>
          <a:p>
            <a:pPr algn="ctr">
              <a:lnSpc>
                <a:spcPts val="9732"/>
              </a:lnSpc>
            </a:pPr>
            <a:r>
              <a:rPr lang="en-US" sz="4000" b="1" i="0" dirty="0" err="1">
                <a:solidFill>
                  <a:srgbClr val="404040"/>
                </a:solidFill>
                <a:effectLst/>
                <a:latin typeface="quote-cjk-patch"/>
              </a:rPr>
              <a:t>Recommedation</a:t>
            </a:r>
            <a:r>
              <a:rPr lang="en-US" sz="4000" b="1" i="0" dirty="0">
                <a:solidFill>
                  <a:srgbClr val="404040"/>
                </a:solidFill>
                <a:effectLst/>
                <a:latin typeface="quote-cjk-patch"/>
              </a:rPr>
              <a:t> System</a:t>
            </a:r>
          </a:p>
        </p:txBody>
      </p:sp>
      <p:sp>
        <p:nvSpPr>
          <p:cNvPr id="7" name="TextBox 6">
            <a:extLst>
              <a:ext uri="{FF2B5EF4-FFF2-40B4-BE49-F238E27FC236}">
                <a16:creationId xmlns:a16="http://schemas.microsoft.com/office/drawing/2014/main" id="{F16764BE-5081-F7EC-9123-AF48D0C7D329}"/>
              </a:ext>
            </a:extLst>
          </p:cNvPr>
          <p:cNvSpPr txBox="1"/>
          <p:nvPr/>
        </p:nvSpPr>
        <p:spPr>
          <a:xfrm>
            <a:off x="11542408" y="1026377"/>
            <a:ext cx="9063281" cy="523220"/>
          </a:xfrm>
          <a:prstGeom prst="rect">
            <a:avLst/>
          </a:prstGeom>
          <a:noFill/>
        </p:spPr>
        <p:txBody>
          <a:bodyPr wrap="square">
            <a:spAutoFit/>
          </a:bodyPr>
          <a:lstStyle/>
          <a:p>
            <a:pPr algn="ctr">
              <a:spcBef>
                <a:spcPts val="1372"/>
              </a:spcBef>
              <a:spcAft>
                <a:spcPts val="1029"/>
              </a:spcAft>
            </a:pPr>
            <a:r>
              <a:rPr lang="en-US" sz="2800" b="1" i="0" dirty="0">
                <a:solidFill>
                  <a:srgbClr val="404040"/>
                </a:solidFill>
                <a:effectLst/>
                <a:latin typeface="quote-cjk-patch"/>
              </a:rPr>
              <a:t>Best Book Selection (Weighted Rating)</a:t>
            </a:r>
            <a:endParaRPr lang="en-US" sz="2800" b="0" i="0" dirty="0">
              <a:solidFill>
                <a:srgbClr val="404040"/>
              </a:solidFill>
              <a:effectLst/>
              <a:latin typeface="quote-cjk-patch"/>
            </a:endParaRPr>
          </a:p>
        </p:txBody>
      </p:sp>
    </p:spTree>
    <p:extLst>
      <p:ext uri="{BB962C8B-B14F-4D97-AF65-F5344CB8AC3E}">
        <p14:creationId xmlns:p14="http://schemas.microsoft.com/office/powerpoint/2010/main" val="1758821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7AF1C-2311-EE71-9D1C-CF5803563F9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F09EF3-410A-D37F-C65E-85C9D7044C5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9" name="TextBox 8">
            <a:extLst>
              <a:ext uri="{FF2B5EF4-FFF2-40B4-BE49-F238E27FC236}">
                <a16:creationId xmlns:a16="http://schemas.microsoft.com/office/drawing/2014/main" id="{685BF574-31F4-6001-308C-B033591E92BC}"/>
              </a:ext>
            </a:extLst>
          </p:cNvPr>
          <p:cNvSpPr txBox="1"/>
          <p:nvPr/>
        </p:nvSpPr>
        <p:spPr>
          <a:xfrm>
            <a:off x="1564359" y="1026377"/>
            <a:ext cx="9063281" cy="523220"/>
          </a:xfrm>
          <a:prstGeom prst="rect">
            <a:avLst/>
          </a:prstGeom>
          <a:noFill/>
        </p:spPr>
        <p:txBody>
          <a:bodyPr wrap="square">
            <a:spAutoFit/>
          </a:bodyPr>
          <a:lstStyle/>
          <a:p>
            <a:pPr algn="ctr">
              <a:spcBef>
                <a:spcPts val="1372"/>
              </a:spcBef>
              <a:spcAft>
                <a:spcPts val="1029"/>
              </a:spcAft>
            </a:pPr>
            <a:r>
              <a:rPr lang="en-US" sz="2800" b="1" i="0" dirty="0">
                <a:solidFill>
                  <a:srgbClr val="404040"/>
                </a:solidFill>
                <a:effectLst/>
                <a:latin typeface="quote-cjk-patch"/>
              </a:rPr>
              <a:t>Best Book Selection (Weighted Rating)</a:t>
            </a:r>
            <a:endParaRPr lang="en-US" sz="2800" b="0" i="0" dirty="0">
              <a:solidFill>
                <a:srgbClr val="404040"/>
              </a:solidFill>
              <a:effectLst/>
              <a:latin typeface="quote-cjk-patch"/>
            </a:endParaRPr>
          </a:p>
        </p:txBody>
      </p:sp>
      <p:sp>
        <p:nvSpPr>
          <p:cNvPr id="11" name="TextBox 10">
            <a:extLst>
              <a:ext uri="{FF2B5EF4-FFF2-40B4-BE49-F238E27FC236}">
                <a16:creationId xmlns:a16="http://schemas.microsoft.com/office/drawing/2014/main" id="{2EFD96A9-0D5B-C479-64E3-B40C5D92DFCB}"/>
              </a:ext>
            </a:extLst>
          </p:cNvPr>
          <p:cNvSpPr txBox="1"/>
          <p:nvPr/>
        </p:nvSpPr>
        <p:spPr>
          <a:xfrm>
            <a:off x="541900" y="1487946"/>
            <a:ext cx="10957782" cy="4851841"/>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Why?</a:t>
            </a:r>
            <a:br>
              <a:rPr lang="en-US" sz="2800" b="0" i="0" dirty="0">
                <a:solidFill>
                  <a:srgbClr val="404040"/>
                </a:solidFill>
                <a:effectLst/>
                <a:latin typeface="quote-cjk-patch"/>
              </a:rPr>
            </a:br>
            <a:r>
              <a:rPr lang="en-US" sz="2800" b="0" i="0" dirty="0">
                <a:solidFill>
                  <a:srgbClr val="404040"/>
                </a:solidFill>
                <a:effectLst/>
                <a:latin typeface="quote-cjk-patch"/>
              </a:rPr>
              <a:t>	Average ratings mislead if vote counts vary</a:t>
            </a:r>
          </a:p>
          <a:p>
            <a:pPr lvl="2">
              <a:lnSpc>
                <a:spcPts val="2143"/>
              </a:lnSpc>
              <a:spcBef>
                <a:spcPts val="1029"/>
              </a:spcBef>
              <a:spcAft>
                <a:spcPts val="1029"/>
              </a:spcAft>
            </a:pPr>
            <a:r>
              <a:rPr lang="en-US" sz="2800" b="1" i="0" dirty="0">
                <a:solidFill>
                  <a:srgbClr val="404040"/>
                </a:solidFill>
                <a:effectLst/>
                <a:latin typeface="quote-cjk-patch"/>
              </a:rPr>
              <a:t>Formula:</a:t>
            </a:r>
            <a:endParaRPr lang="en-US" sz="2800" b="1" dirty="0">
              <a:solidFill>
                <a:srgbClr val="404040"/>
              </a:solidFill>
              <a:latin typeface="quote-cjk-patch"/>
            </a:endParaRPr>
          </a:p>
          <a:p>
            <a:pPr lvl="2">
              <a:lnSpc>
                <a:spcPts val="2143"/>
              </a:lnSpc>
              <a:spcBef>
                <a:spcPts val="1029"/>
              </a:spcBef>
              <a:spcAft>
                <a:spcPts val="1029"/>
              </a:spcAft>
            </a:pPr>
            <a:endParaRPr lang="en-US" sz="2800" b="0" i="0" dirty="0">
              <a:solidFill>
                <a:srgbClr val="404040"/>
              </a:solidFill>
              <a:effectLst/>
              <a:latin typeface="quote-cjk-patch"/>
            </a:endParaRPr>
          </a:p>
          <a:p>
            <a:pPr lvl="1">
              <a:lnSpc>
                <a:spcPts val="2143"/>
              </a:lnSpc>
              <a:spcBef>
                <a:spcPts val="1029"/>
              </a:spcBef>
              <a:spcAft>
                <a:spcPts val="1029"/>
              </a:spcAft>
            </a:pPr>
            <a:r>
              <a:rPr lang="en-US" sz="2800" b="0" i="1" dirty="0">
                <a:solidFill>
                  <a:srgbClr val="404040"/>
                </a:solidFill>
                <a:effectLst/>
                <a:latin typeface="KaTeX_Math"/>
              </a:rPr>
              <a:t>r</a:t>
            </a:r>
            <a:r>
              <a:rPr lang="en-US" sz="2800" b="0" i="0" dirty="0">
                <a:solidFill>
                  <a:srgbClr val="404040"/>
                </a:solidFill>
                <a:effectLst/>
                <a:latin typeface="quote-cjk-patch"/>
              </a:rPr>
              <a:t>: Book’s avg. rating			</a:t>
            </a:r>
            <a:r>
              <a:rPr lang="en-US" sz="2800" b="0" i="1" dirty="0">
                <a:solidFill>
                  <a:srgbClr val="404040"/>
                </a:solidFill>
                <a:effectLst/>
                <a:latin typeface="KaTeX_Math"/>
              </a:rPr>
              <a:t>v</a:t>
            </a:r>
            <a:r>
              <a:rPr lang="en-US" sz="2800" b="0" i="0" dirty="0">
                <a:solidFill>
                  <a:srgbClr val="404040"/>
                </a:solidFill>
                <a:effectLst/>
                <a:latin typeface="quote-cjk-patch"/>
              </a:rPr>
              <a:t>: Number of ratings</a:t>
            </a:r>
          </a:p>
          <a:p>
            <a:pPr lvl="1">
              <a:lnSpc>
                <a:spcPts val="2143"/>
              </a:lnSpc>
              <a:spcBef>
                <a:spcPts val="300"/>
              </a:spcBef>
              <a:spcAft>
                <a:spcPts val="1029"/>
              </a:spcAft>
            </a:pPr>
            <a:r>
              <a:rPr lang="en-US" sz="2800" b="0" i="1" dirty="0">
                <a:solidFill>
                  <a:srgbClr val="404040"/>
                </a:solidFill>
                <a:effectLst/>
                <a:latin typeface="KaTeX_Math"/>
              </a:rPr>
              <a:t>m</a:t>
            </a:r>
            <a:r>
              <a:rPr lang="en-US" sz="2800" b="0" i="0" dirty="0">
                <a:solidFill>
                  <a:srgbClr val="404040"/>
                </a:solidFill>
                <a:effectLst/>
                <a:latin typeface="quote-cjk-patch"/>
              </a:rPr>
              <a:t>: Minimum threshold		</a:t>
            </a:r>
            <a:r>
              <a:rPr lang="en-US" sz="2800" b="0" i="1" dirty="0">
                <a:solidFill>
                  <a:srgbClr val="404040"/>
                </a:solidFill>
                <a:effectLst/>
                <a:latin typeface="KaTeX_Math"/>
              </a:rPr>
              <a:t>C</a:t>
            </a:r>
            <a:r>
              <a:rPr lang="en-US" sz="2800" b="0" i="0" dirty="0">
                <a:solidFill>
                  <a:srgbClr val="404040"/>
                </a:solidFill>
                <a:effectLst/>
                <a:latin typeface="quote-cjk-patch"/>
              </a:rPr>
              <a:t>: Global avg. rating</a:t>
            </a:r>
          </a:p>
          <a:p>
            <a:pPr lvl="1">
              <a:lnSpc>
                <a:spcPts val="2143"/>
              </a:lnSpc>
              <a:spcBef>
                <a:spcPts val="300"/>
              </a:spcBef>
              <a:spcAft>
                <a:spcPts val="1029"/>
              </a:spcAft>
            </a:pPr>
            <a:endParaRPr lang="en-US" sz="2800" b="0" i="0" dirty="0">
              <a:solidFill>
                <a:srgbClr val="404040"/>
              </a:solidFill>
              <a:effectLst/>
              <a:latin typeface="quote-cjk-patch"/>
            </a:endParaRPr>
          </a:p>
          <a:p>
            <a:pPr lvl="1">
              <a:lnSpc>
                <a:spcPts val="2143"/>
              </a:lnSpc>
              <a:spcBef>
                <a:spcPts val="300"/>
              </a:spcBef>
              <a:spcAft>
                <a:spcPts val="1029"/>
              </a:spcAft>
            </a:pPr>
            <a:r>
              <a:rPr lang="en-US" sz="2800" i="0" dirty="0">
                <a:solidFill>
                  <a:srgbClr val="404040"/>
                </a:solidFill>
                <a:effectLst/>
                <a:latin typeface="quote-cjk-patch"/>
              </a:rPr>
              <a:t>The </a:t>
            </a:r>
            <a:r>
              <a:rPr lang="en-US" sz="2800" b="1" i="0" dirty="0">
                <a:solidFill>
                  <a:srgbClr val="404040"/>
                </a:solidFill>
                <a:effectLst/>
                <a:latin typeface="quote-cjk-patch"/>
              </a:rPr>
              <a:t>IMDB weighted formula </a:t>
            </a:r>
            <a:r>
              <a:rPr lang="en-US" sz="2800" i="0" dirty="0">
                <a:solidFill>
                  <a:srgbClr val="404040"/>
                </a:solidFill>
                <a:effectLst/>
                <a:latin typeface="quote-cjk-patch"/>
              </a:rPr>
              <a:t>also has a </a:t>
            </a:r>
            <a:r>
              <a:rPr lang="en-US" sz="2800" b="1" i="0" dirty="0">
                <a:solidFill>
                  <a:srgbClr val="404040"/>
                </a:solidFill>
                <a:effectLst/>
                <a:latin typeface="quote-cjk-patch"/>
              </a:rPr>
              <a:t>variable m</a:t>
            </a:r>
            <a:r>
              <a:rPr lang="en-US" sz="2800" i="0" dirty="0">
                <a:solidFill>
                  <a:srgbClr val="404040"/>
                </a:solidFill>
                <a:effectLst/>
                <a:latin typeface="quote-cjk-patch"/>
              </a:rPr>
              <a:t>, which it requires to</a:t>
            </a:r>
          </a:p>
          <a:p>
            <a:pPr lvl="1">
              <a:lnSpc>
                <a:spcPts val="2143"/>
              </a:lnSpc>
              <a:spcBef>
                <a:spcPts val="300"/>
              </a:spcBef>
              <a:spcAft>
                <a:spcPts val="1029"/>
              </a:spcAft>
            </a:pPr>
            <a:r>
              <a:rPr lang="en-US" sz="2800" i="0" dirty="0">
                <a:solidFill>
                  <a:srgbClr val="404040"/>
                </a:solidFill>
                <a:effectLst/>
                <a:latin typeface="quote-cjk-patch"/>
              </a:rPr>
              <a:t>compute its score .This variable is in place to make sure that only</a:t>
            </a:r>
          </a:p>
          <a:p>
            <a:pPr lvl="1">
              <a:lnSpc>
                <a:spcPts val="2143"/>
              </a:lnSpc>
              <a:spcBef>
                <a:spcPts val="300"/>
              </a:spcBef>
              <a:spcAft>
                <a:spcPts val="1029"/>
              </a:spcAft>
            </a:pPr>
            <a:r>
              <a:rPr lang="en-US" sz="2800" dirty="0">
                <a:solidFill>
                  <a:srgbClr val="404040"/>
                </a:solidFill>
                <a:latin typeface="quote-cjk-patch"/>
              </a:rPr>
              <a:t>b</a:t>
            </a:r>
            <a:r>
              <a:rPr lang="en-US" sz="2800" i="0" dirty="0">
                <a:solidFill>
                  <a:srgbClr val="404040"/>
                </a:solidFill>
                <a:effectLst/>
                <a:latin typeface="quote-cjk-patch"/>
              </a:rPr>
              <a:t>ook’s that are above a certain threshold of popularity are considered</a:t>
            </a:r>
          </a:p>
          <a:p>
            <a:pPr lvl="1">
              <a:lnSpc>
                <a:spcPts val="2143"/>
              </a:lnSpc>
              <a:spcBef>
                <a:spcPts val="300"/>
              </a:spcBef>
              <a:spcAft>
                <a:spcPts val="1029"/>
              </a:spcAft>
            </a:pPr>
            <a:r>
              <a:rPr lang="en-US" sz="2800" i="0" dirty="0">
                <a:solidFill>
                  <a:srgbClr val="404040"/>
                </a:solidFill>
                <a:effectLst/>
                <a:latin typeface="quote-cjk-patch"/>
              </a:rPr>
              <a:t>for the rankings</a:t>
            </a:r>
            <a:endParaRPr lang="en-US" sz="2800" dirty="0">
              <a:solidFill>
                <a:srgbClr val="404040"/>
              </a:solidFill>
              <a:latin typeface="quote-cjk-patch"/>
            </a:endParaRPr>
          </a:p>
        </p:txBody>
      </p:sp>
      <p:pic>
        <p:nvPicPr>
          <p:cNvPr id="5" name="Picture 4" descr="A math equation with a plus and a positive symbol&#10;&#10;AI-generated content may be incorrect.">
            <a:extLst>
              <a:ext uri="{FF2B5EF4-FFF2-40B4-BE49-F238E27FC236}">
                <a16:creationId xmlns:a16="http://schemas.microsoft.com/office/drawing/2014/main" id="{2D0DAB0E-77D2-29DB-3CAB-7CF55B8EA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408" y="2088380"/>
            <a:ext cx="4731737" cy="714867"/>
          </a:xfrm>
          <a:prstGeom prst="rect">
            <a:avLst/>
          </a:prstGeom>
        </p:spPr>
      </p:pic>
      <p:sp>
        <p:nvSpPr>
          <p:cNvPr id="4" name="Freeform 2">
            <a:extLst>
              <a:ext uri="{FF2B5EF4-FFF2-40B4-BE49-F238E27FC236}">
                <a16:creationId xmlns:a16="http://schemas.microsoft.com/office/drawing/2014/main" id="{1636C97C-B000-1DBA-931D-49558E1C964F}"/>
              </a:ext>
            </a:extLst>
          </p:cNvPr>
          <p:cNvSpPr/>
          <p:nvPr/>
        </p:nvSpPr>
        <p:spPr>
          <a:xfrm>
            <a:off x="-13217228"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6" name="Freeform 3">
            <a:extLst>
              <a:ext uri="{FF2B5EF4-FFF2-40B4-BE49-F238E27FC236}">
                <a16:creationId xmlns:a16="http://schemas.microsoft.com/office/drawing/2014/main" id="{8EE2BC99-A747-BB35-032A-DD5DD6755F65}"/>
              </a:ext>
            </a:extLst>
          </p:cNvPr>
          <p:cNvSpPr/>
          <p:nvPr/>
        </p:nvSpPr>
        <p:spPr>
          <a:xfrm>
            <a:off x="-13452241"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4"/>
            <a:stretch>
              <a:fillRect t="-963" b="-963"/>
            </a:stretch>
          </a:blipFill>
        </p:spPr>
        <p:txBody>
          <a:bodyPr/>
          <a:lstStyle/>
          <a:p>
            <a:endParaRPr lang="en-US" sz="1200"/>
          </a:p>
        </p:txBody>
      </p:sp>
      <p:sp>
        <p:nvSpPr>
          <p:cNvPr id="8" name="Freeform 4">
            <a:extLst>
              <a:ext uri="{FF2B5EF4-FFF2-40B4-BE49-F238E27FC236}">
                <a16:creationId xmlns:a16="http://schemas.microsoft.com/office/drawing/2014/main" id="{B58063EB-0AA0-4BE8-4DA3-4A553089E77E}"/>
              </a:ext>
            </a:extLst>
          </p:cNvPr>
          <p:cNvSpPr/>
          <p:nvPr/>
        </p:nvSpPr>
        <p:spPr>
          <a:xfrm>
            <a:off x="-1387363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5"/>
            <a:stretch>
              <a:fillRect/>
            </a:stretch>
          </a:blipFill>
        </p:spPr>
        <p:txBody>
          <a:bodyPr/>
          <a:lstStyle/>
          <a:p>
            <a:endParaRPr lang="en-US" sz="1200"/>
          </a:p>
        </p:txBody>
      </p:sp>
      <p:sp>
        <p:nvSpPr>
          <p:cNvPr id="10" name="TextBox 9">
            <a:extLst>
              <a:ext uri="{FF2B5EF4-FFF2-40B4-BE49-F238E27FC236}">
                <a16:creationId xmlns:a16="http://schemas.microsoft.com/office/drawing/2014/main" id="{9438A1D6-04DF-B121-8E9E-7F3CD20EE4EB}"/>
              </a:ext>
            </a:extLst>
          </p:cNvPr>
          <p:cNvSpPr txBox="1"/>
          <p:nvPr/>
        </p:nvSpPr>
        <p:spPr>
          <a:xfrm>
            <a:off x="-11650100" y="1319194"/>
            <a:ext cx="9485661" cy="2501903"/>
          </a:xfrm>
          <a:prstGeom prst="rect">
            <a:avLst/>
          </a:prstGeom>
        </p:spPr>
        <p:txBody>
          <a:bodyPr lIns="0" tIns="0" rIns="0" bIns="0" rtlCol="0" anchor="t">
            <a:spAutoFit/>
          </a:bodyPr>
          <a:lstStyle/>
          <a:p>
            <a:pPr algn="ctr">
              <a:lnSpc>
                <a:spcPts val="9732"/>
              </a:lnSpc>
            </a:pPr>
            <a:r>
              <a:rPr lang="en-US" sz="9600" b="1" i="0" dirty="0" err="1">
                <a:solidFill>
                  <a:srgbClr val="404040"/>
                </a:solidFill>
                <a:effectLst/>
                <a:latin typeface="quote-cjk-patch"/>
              </a:rPr>
              <a:t>Recommedation</a:t>
            </a:r>
            <a:r>
              <a:rPr lang="en-US" sz="9600" b="1" i="0" dirty="0">
                <a:solidFill>
                  <a:srgbClr val="404040"/>
                </a:solidFill>
                <a:effectLst/>
                <a:latin typeface="quote-cjk-patch"/>
              </a:rPr>
              <a:t> System</a:t>
            </a:r>
          </a:p>
        </p:txBody>
      </p:sp>
      <p:sp>
        <p:nvSpPr>
          <p:cNvPr id="12" name="TextBox 11">
            <a:extLst>
              <a:ext uri="{FF2B5EF4-FFF2-40B4-BE49-F238E27FC236}">
                <a16:creationId xmlns:a16="http://schemas.microsoft.com/office/drawing/2014/main" id="{1168DE9F-9665-B96A-5628-4E89C59F984A}"/>
              </a:ext>
            </a:extLst>
          </p:cNvPr>
          <p:cNvSpPr txBox="1"/>
          <p:nvPr/>
        </p:nvSpPr>
        <p:spPr>
          <a:xfrm>
            <a:off x="9581459" y="109344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Collaborative Filtering</a:t>
            </a:r>
          </a:p>
        </p:txBody>
      </p:sp>
      <p:sp>
        <p:nvSpPr>
          <p:cNvPr id="13" name="TextBox 7">
            <a:extLst>
              <a:ext uri="{FF2B5EF4-FFF2-40B4-BE49-F238E27FC236}">
                <a16:creationId xmlns:a16="http://schemas.microsoft.com/office/drawing/2014/main" id="{C2E613FC-0BAF-888B-36F0-37856E5C6A52}"/>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err="1">
                <a:solidFill>
                  <a:srgbClr val="404040"/>
                </a:solidFill>
                <a:effectLst/>
                <a:latin typeface="quote-cjk-patch"/>
              </a:rPr>
              <a:t>Recommedation</a:t>
            </a:r>
            <a:r>
              <a:rPr lang="en-US" sz="4000" b="1" i="0" dirty="0">
                <a:solidFill>
                  <a:srgbClr val="404040"/>
                </a:solidFill>
                <a:effectLst/>
                <a:latin typeface="quote-cjk-patch"/>
              </a:rPr>
              <a:t> System</a:t>
            </a:r>
          </a:p>
        </p:txBody>
      </p:sp>
    </p:spTree>
    <p:extLst>
      <p:ext uri="{BB962C8B-B14F-4D97-AF65-F5344CB8AC3E}">
        <p14:creationId xmlns:p14="http://schemas.microsoft.com/office/powerpoint/2010/main" val="335655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xEl>
                                              <p:pRg st="3" end="3"/>
                                            </p:txEl>
                                          </p:spTgt>
                                        </p:tgtEl>
                                        <p:attrNameLst>
                                          <p:attrName>style.visibility</p:attrName>
                                        </p:attrNameLst>
                                      </p:cBhvr>
                                      <p:to>
                                        <p:strVal val="visible"/>
                                      </p:to>
                                    </p:set>
                                    <p:anim calcmode="lin" valueType="num">
                                      <p:cBhvr additive="base">
                                        <p:cTn id="25"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1">
                                            <p:txEl>
                                              <p:pRg st="4" end="4"/>
                                            </p:txEl>
                                          </p:spTgt>
                                        </p:tgtEl>
                                        <p:attrNameLst>
                                          <p:attrName>style.visibility</p:attrName>
                                        </p:attrNameLst>
                                      </p:cBhvr>
                                      <p:to>
                                        <p:strVal val="visible"/>
                                      </p:to>
                                    </p:set>
                                    <p:anim calcmode="lin" valueType="num">
                                      <p:cBhvr additive="base">
                                        <p:cTn id="29"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1">
                                            <p:txEl>
                                              <p:pRg st="6" end="6"/>
                                            </p:txEl>
                                          </p:spTgt>
                                        </p:tgtEl>
                                        <p:attrNameLst>
                                          <p:attrName>style.visibility</p:attrName>
                                        </p:attrNameLst>
                                      </p:cBhvr>
                                      <p:to>
                                        <p:strVal val="visible"/>
                                      </p:to>
                                    </p:set>
                                    <p:anim calcmode="lin" valueType="num">
                                      <p:cBhvr additive="base">
                                        <p:cTn id="35" dur="500" fill="hold"/>
                                        <p:tgtEl>
                                          <p:spTgt spid="1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1">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1">
                                            <p:txEl>
                                              <p:pRg st="7" end="7"/>
                                            </p:txEl>
                                          </p:spTgt>
                                        </p:tgtEl>
                                        <p:attrNameLst>
                                          <p:attrName>style.visibility</p:attrName>
                                        </p:attrNameLst>
                                      </p:cBhvr>
                                      <p:to>
                                        <p:strVal val="visible"/>
                                      </p:to>
                                    </p:set>
                                    <p:anim calcmode="lin" valueType="num">
                                      <p:cBhvr additive="base">
                                        <p:cTn id="39" dur="500" fill="hold"/>
                                        <p:tgtEl>
                                          <p:spTgt spid="11">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1">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1">
                                            <p:txEl>
                                              <p:pRg st="8" end="8"/>
                                            </p:txEl>
                                          </p:spTgt>
                                        </p:tgtEl>
                                        <p:attrNameLst>
                                          <p:attrName>style.visibility</p:attrName>
                                        </p:attrNameLst>
                                      </p:cBhvr>
                                      <p:to>
                                        <p:strVal val="visible"/>
                                      </p:to>
                                    </p:set>
                                    <p:anim calcmode="lin" valueType="num">
                                      <p:cBhvr additive="base">
                                        <p:cTn id="43" dur="500" fill="hold"/>
                                        <p:tgtEl>
                                          <p:spTgt spid="11">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1">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1">
                                            <p:txEl>
                                              <p:pRg st="9" end="9"/>
                                            </p:txEl>
                                          </p:spTgt>
                                        </p:tgtEl>
                                        <p:attrNameLst>
                                          <p:attrName>style.visibility</p:attrName>
                                        </p:attrNameLst>
                                      </p:cBhvr>
                                      <p:to>
                                        <p:strVal val="visible"/>
                                      </p:to>
                                    </p:set>
                                    <p:anim calcmode="lin" valueType="num">
                                      <p:cBhvr additive="base">
                                        <p:cTn id="47" dur="500" fill="hold"/>
                                        <p:tgtEl>
                                          <p:spTgt spid="11">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1">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48DAD-1F22-4C75-EC87-9297BF7277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C3BA979-D838-1D28-197A-4FA07B2876A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ECEC7255-730C-BCD3-199E-55D47DD19BDA}"/>
              </a:ext>
            </a:extLst>
          </p:cNvPr>
          <p:cNvSpPr txBox="1"/>
          <p:nvPr/>
        </p:nvSpPr>
        <p:spPr>
          <a:xfrm>
            <a:off x="771505" y="-110501"/>
            <a:ext cx="10790351" cy="2287806"/>
          </a:xfrm>
          <a:prstGeom prst="rect">
            <a:avLst/>
          </a:prstGeom>
        </p:spPr>
        <p:txBody>
          <a:bodyPr wrap="square" lIns="0" tIns="0" rIns="0" bIns="0" rtlCol="0" anchor="t">
            <a:spAutoFit/>
          </a:bodyPr>
          <a:lstStyle/>
          <a:p>
            <a:pPr algn="ctr">
              <a:lnSpc>
                <a:spcPts val="9732"/>
              </a:lnSpc>
            </a:pPr>
            <a:r>
              <a:rPr lang="en-US" sz="4000" b="1" i="0" dirty="0" err="1">
                <a:solidFill>
                  <a:srgbClr val="404040"/>
                </a:solidFill>
                <a:effectLst/>
                <a:latin typeface="quote-cjk-patch"/>
              </a:rPr>
              <a:t>Recommedation</a:t>
            </a:r>
            <a:r>
              <a:rPr lang="en-US" sz="4000" b="1" i="0" dirty="0">
                <a:solidFill>
                  <a:srgbClr val="404040"/>
                </a:solidFill>
                <a:effectLst/>
                <a:latin typeface="quote-cjk-patch"/>
              </a:rPr>
              <a:t> System</a:t>
            </a:r>
          </a:p>
          <a:p>
            <a:pPr algn="ctr">
              <a:lnSpc>
                <a:spcPts val="9732"/>
              </a:lnSpc>
            </a:pPr>
            <a:r>
              <a:rPr lang="en-US" sz="3800" dirty="0">
                <a:solidFill>
                  <a:srgbClr val="141619"/>
                </a:solidFill>
                <a:latin typeface="Sugo Classic"/>
                <a:ea typeface="Sugo Classic"/>
                <a:cs typeface="Sugo Classic"/>
                <a:sym typeface="Sugo Classic"/>
              </a:rPr>
              <a:t> </a:t>
            </a:r>
          </a:p>
        </p:txBody>
      </p:sp>
      <p:sp>
        <p:nvSpPr>
          <p:cNvPr id="16" name="TextBox 15">
            <a:extLst>
              <a:ext uri="{FF2B5EF4-FFF2-40B4-BE49-F238E27FC236}">
                <a16:creationId xmlns:a16="http://schemas.microsoft.com/office/drawing/2014/main" id="{BC83FF31-CBAB-C8CE-A92C-9FCD95CBFE2F}"/>
              </a:ext>
            </a:extLst>
          </p:cNvPr>
          <p:cNvSpPr txBox="1"/>
          <p:nvPr/>
        </p:nvSpPr>
        <p:spPr>
          <a:xfrm>
            <a:off x="176638" y="1642455"/>
            <a:ext cx="11585871" cy="658385"/>
          </a:xfrm>
          <a:prstGeom prst="rect">
            <a:avLst/>
          </a:prstGeom>
          <a:noFill/>
        </p:spPr>
        <p:txBody>
          <a:bodyPr wrap="square">
            <a:spAutoFit/>
          </a:bodyPr>
          <a:lstStyle/>
          <a:p>
            <a:pPr marL="0" marR="0" lvl="0" indent="0" algn="l"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Overview:</a:t>
            </a:r>
            <a:br>
              <a:rPr kumimoji="0" lang="en-US" sz="2800" b="0" i="0" u="none" strike="noStrike" kern="1200" cap="none" spc="0" normalizeH="0" baseline="0" noProof="0" dirty="0">
                <a:ln>
                  <a:noFill/>
                </a:ln>
                <a:solidFill>
                  <a:srgbClr val="404040"/>
                </a:solidFill>
                <a:effectLst/>
                <a:uLnTx/>
                <a:uFillTx/>
                <a:latin typeface="quote-cjk-patch"/>
                <a:ea typeface="+mn-ea"/>
                <a:cs typeface="+mn-cs"/>
              </a:rPr>
            </a:br>
            <a:r>
              <a:rPr kumimoji="0" lang="en-US" sz="2800" b="0" i="0" u="none" strike="noStrike" kern="1200" cap="none" spc="0" normalizeH="0" baseline="0" noProof="0" dirty="0">
                <a:ln>
                  <a:noFill/>
                </a:ln>
                <a:solidFill>
                  <a:srgbClr val="404040"/>
                </a:solidFill>
                <a:effectLst/>
                <a:uLnTx/>
                <a:uFillTx/>
                <a:latin typeface="quote-cjk-patch"/>
                <a:ea typeface="+mn-ea"/>
                <a:cs typeface="+mn-cs"/>
              </a:rPr>
              <a:t>Recommends books based on user ratings and behavior.</a:t>
            </a:r>
          </a:p>
        </p:txBody>
      </p:sp>
      <p:sp>
        <p:nvSpPr>
          <p:cNvPr id="19" name="TextBox 18">
            <a:extLst>
              <a:ext uri="{FF2B5EF4-FFF2-40B4-BE49-F238E27FC236}">
                <a16:creationId xmlns:a16="http://schemas.microsoft.com/office/drawing/2014/main" id="{7D21AAE5-CCCF-DC7F-8577-0556B0641E71}"/>
              </a:ext>
            </a:extLst>
          </p:cNvPr>
          <p:cNvSpPr txBox="1"/>
          <p:nvPr/>
        </p:nvSpPr>
        <p:spPr>
          <a:xfrm>
            <a:off x="176638" y="2663545"/>
            <a:ext cx="13035516" cy="1350883"/>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Key Components:</a:t>
            </a:r>
            <a:endParaRPr lang="en-US" sz="2800" b="0" i="0" dirty="0">
              <a:solidFill>
                <a:srgbClr val="404040"/>
              </a:solidFill>
              <a:effectLst/>
              <a:latin typeface="quote-cjk-patch"/>
            </a:endParaRPr>
          </a:p>
          <a:p>
            <a:pPr lvl="1">
              <a:lnSpc>
                <a:spcPts val="2143"/>
              </a:lnSpc>
              <a:spcBef>
                <a:spcPts val="1029"/>
              </a:spcBef>
              <a:spcAft>
                <a:spcPts val="1029"/>
              </a:spcAft>
              <a:buFont typeface="+mj-lt"/>
              <a:buAutoNum type="arabicPeriod"/>
            </a:pPr>
            <a:r>
              <a:rPr lang="en-US" sz="2800" b="1" i="0" dirty="0">
                <a:solidFill>
                  <a:srgbClr val="404040"/>
                </a:solidFill>
                <a:effectLst/>
                <a:latin typeface="quote-cjk-patch"/>
              </a:rPr>
              <a:t>User-Item Matrix:</a:t>
            </a:r>
            <a:r>
              <a:rPr lang="en-US" sz="2800" b="0" i="0" dirty="0">
                <a:solidFill>
                  <a:srgbClr val="404040"/>
                </a:solidFill>
                <a:effectLst/>
                <a:latin typeface="quote-cjk-patch"/>
              </a:rPr>
              <a:t> Tracks user ratings for books.</a:t>
            </a:r>
          </a:p>
          <a:p>
            <a:pPr lvl="1">
              <a:lnSpc>
                <a:spcPts val="2143"/>
              </a:lnSpc>
              <a:spcBef>
                <a:spcPts val="300"/>
              </a:spcBef>
              <a:spcAft>
                <a:spcPts val="1029"/>
              </a:spcAft>
              <a:buFont typeface="+mj-lt"/>
              <a:buAutoNum type="arabicPeriod"/>
            </a:pPr>
            <a:r>
              <a:rPr lang="en-US" sz="2800" b="1" i="0" dirty="0">
                <a:solidFill>
                  <a:srgbClr val="404040"/>
                </a:solidFill>
                <a:effectLst/>
                <a:latin typeface="quote-cjk-patch"/>
              </a:rPr>
              <a:t>Correlation Matrix:</a:t>
            </a:r>
            <a:r>
              <a:rPr lang="en-US" sz="2800" b="0" i="0" dirty="0">
                <a:solidFill>
                  <a:srgbClr val="404040"/>
                </a:solidFill>
                <a:effectLst/>
                <a:latin typeface="quote-cjk-patch"/>
              </a:rPr>
              <a:t> Measures book-pair rating relationships.</a:t>
            </a:r>
          </a:p>
        </p:txBody>
      </p:sp>
      <p:sp>
        <p:nvSpPr>
          <p:cNvPr id="21" name="TextBox 20">
            <a:extLst>
              <a:ext uri="{FF2B5EF4-FFF2-40B4-BE49-F238E27FC236}">
                <a16:creationId xmlns:a16="http://schemas.microsoft.com/office/drawing/2014/main" id="{405E5F27-A98E-870C-2748-797A3F18E736}"/>
              </a:ext>
            </a:extLst>
          </p:cNvPr>
          <p:cNvSpPr txBox="1"/>
          <p:nvPr/>
        </p:nvSpPr>
        <p:spPr>
          <a:xfrm>
            <a:off x="176638" y="4119798"/>
            <a:ext cx="13541432" cy="2222916"/>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Steps:</a:t>
            </a:r>
            <a:endParaRPr lang="en-US" sz="2800" b="0" i="0" dirty="0">
              <a:solidFill>
                <a:srgbClr val="404040"/>
              </a:solidFill>
              <a:effectLst/>
              <a:latin typeface="quote-cjk-patch"/>
            </a:endParaRPr>
          </a:p>
          <a:p>
            <a:pPr lvl="1">
              <a:lnSpc>
                <a:spcPts val="2143"/>
              </a:lnSpc>
              <a:spcBef>
                <a:spcPts val="1029"/>
              </a:spcBef>
              <a:spcAft>
                <a:spcPts val="1029"/>
              </a:spcAft>
              <a:buFont typeface="+mj-lt"/>
              <a:buAutoNum type="arabicPeriod"/>
            </a:pPr>
            <a:r>
              <a:rPr lang="en-US" sz="2800" b="0" i="0" dirty="0">
                <a:solidFill>
                  <a:srgbClr val="404040"/>
                </a:solidFill>
                <a:effectLst/>
                <a:latin typeface="quote-cjk-patch"/>
              </a:rPr>
              <a:t>Collect user ratings.</a:t>
            </a:r>
          </a:p>
          <a:p>
            <a:pPr lvl="1">
              <a:lnSpc>
                <a:spcPts val="2143"/>
              </a:lnSpc>
              <a:spcBef>
                <a:spcPts val="300"/>
              </a:spcBef>
              <a:spcAft>
                <a:spcPts val="1029"/>
              </a:spcAft>
              <a:buFont typeface="+mj-lt"/>
              <a:buAutoNum type="arabicPeriod"/>
            </a:pPr>
            <a:r>
              <a:rPr lang="en-US" sz="2800" b="0" i="0" dirty="0">
                <a:solidFill>
                  <a:srgbClr val="404040"/>
                </a:solidFill>
                <a:effectLst/>
                <a:latin typeface="quote-cjk-patch"/>
              </a:rPr>
              <a:t>Build user-item matrix.</a:t>
            </a:r>
          </a:p>
          <a:p>
            <a:pPr lvl="1">
              <a:lnSpc>
                <a:spcPts val="2143"/>
              </a:lnSpc>
              <a:spcBef>
                <a:spcPts val="300"/>
              </a:spcBef>
              <a:spcAft>
                <a:spcPts val="1029"/>
              </a:spcAft>
              <a:buFont typeface="+mj-lt"/>
              <a:buAutoNum type="arabicPeriod"/>
            </a:pPr>
            <a:r>
              <a:rPr lang="en-US" sz="2800" b="0" i="0" dirty="0">
                <a:solidFill>
                  <a:srgbClr val="404040"/>
                </a:solidFill>
                <a:effectLst/>
                <a:latin typeface="quote-cjk-patch"/>
              </a:rPr>
              <a:t>Calculate book correlations.</a:t>
            </a:r>
          </a:p>
          <a:p>
            <a:pPr lvl="1">
              <a:lnSpc>
                <a:spcPts val="2143"/>
              </a:lnSpc>
              <a:spcBef>
                <a:spcPts val="300"/>
              </a:spcBef>
              <a:spcAft>
                <a:spcPts val="1029"/>
              </a:spcAft>
              <a:buFont typeface="+mj-lt"/>
              <a:buAutoNum type="arabicPeriod"/>
            </a:pPr>
            <a:r>
              <a:rPr lang="en-US" sz="2800" b="0" i="0" dirty="0">
                <a:solidFill>
                  <a:srgbClr val="404040"/>
                </a:solidFill>
                <a:effectLst/>
                <a:latin typeface="quote-cjk-patch"/>
              </a:rPr>
              <a:t>Recommend highly correlated books.</a:t>
            </a:r>
          </a:p>
        </p:txBody>
      </p:sp>
      <p:sp>
        <p:nvSpPr>
          <p:cNvPr id="3" name="TextBox 2">
            <a:extLst>
              <a:ext uri="{FF2B5EF4-FFF2-40B4-BE49-F238E27FC236}">
                <a16:creationId xmlns:a16="http://schemas.microsoft.com/office/drawing/2014/main" id="{0A97E1E6-6788-028D-F790-EFCF9ED5D4EC}"/>
              </a:ext>
            </a:extLst>
          </p:cNvPr>
          <p:cNvSpPr txBox="1"/>
          <p:nvPr/>
        </p:nvSpPr>
        <p:spPr>
          <a:xfrm>
            <a:off x="1567982" y="1067172"/>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Collaborative Filtering</a:t>
            </a:r>
          </a:p>
        </p:txBody>
      </p:sp>
    </p:spTree>
    <p:extLst>
      <p:ext uri="{BB962C8B-B14F-4D97-AF65-F5344CB8AC3E}">
        <p14:creationId xmlns:p14="http://schemas.microsoft.com/office/powerpoint/2010/main" val="1936915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xEl>
                                              <p:pRg st="0" end="0"/>
                                            </p:txEl>
                                          </p:spTgt>
                                        </p:tgtEl>
                                        <p:attrNameLst>
                                          <p:attrName>style.visibility</p:attrName>
                                        </p:attrNameLst>
                                      </p:cBhvr>
                                      <p:to>
                                        <p:strVal val="visible"/>
                                      </p:to>
                                    </p:set>
                                    <p:anim calcmode="lin" valueType="num">
                                      <p:cBhvr additive="base">
                                        <p:cTn id="13"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9">
                                            <p:txEl>
                                              <p:pRg st="1" end="1"/>
                                            </p:txEl>
                                          </p:spTgt>
                                        </p:tgtEl>
                                        <p:attrNameLst>
                                          <p:attrName>style.visibility</p:attrName>
                                        </p:attrNameLst>
                                      </p:cBhvr>
                                      <p:to>
                                        <p:strVal val="visible"/>
                                      </p:to>
                                    </p:set>
                                    <p:animEffect transition="in" filter="fade">
                                      <p:cBhvr>
                                        <p:cTn id="19" dur="1000"/>
                                        <p:tgtEl>
                                          <p:spTgt spid="19">
                                            <p:txEl>
                                              <p:pRg st="1" end="1"/>
                                            </p:txEl>
                                          </p:spTgt>
                                        </p:tgtEl>
                                      </p:cBhvr>
                                    </p:animEffect>
                                    <p:anim calcmode="lin" valueType="num">
                                      <p:cBhvr>
                                        <p:cTn id="20"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9">
                                            <p:txEl>
                                              <p:pRg st="2" end="2"/>
                                            </p:txEl>
                                          </p:spTgt>
                                        </p:tgtEl>
                                        <p:attrNameLst>
                                          <p:attrName>style.visibility</p:attrName>
                                        </p:attrNameLst>
                                      </p:cBhvr>
                                      <p:to>
                                        <p:strVal val="visible"/>
                                      </p:to>
                                    </p:set>
                                    <p:animEffect transition="in" filter="fade">
                                      <p:cBhvr>
                                        <p:cTn id="24" dur="1000"/>
                                        <p:tgtEl>
                                          <p:spTgt spid="19">
                                            <p:txEl>
                                              <p:pRg st="2" end="2"/>
                                            </p:txEl>
                                          </p:spTgt>
                                        </p:tgtEl>
                                      </p:cBhvr>
                                    </p:animEffect>
                                    <p:anim calcmode="lin" valueType="num">
                                      <p:cBhvr>
                                        <p:cTn id="25"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1">
                                            <p:txEl>
                                              <p:pRg st="0" end="0"/>
                                            </p:txEl>
                                          </p:spTgt>
                                        </p:tgtEl>
                                        <p:attrNameLst>
                                          <p:attrName>style.visibility</p:attrName>
                                        </p:attrNameLst>
                                      </p:cBhvr>
                                      <p:to>
                                        <p:strVal val="visible"/>
                                      </p:to>
                                    </p:set>
                                    <p:anim calcmode="lin" valueType="num">
                                      <p:cBhvr additive="base">
                                        <p:cTn id="3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21">
                                            <p:txEl>
                                              <p:pRg st="1" end="1"/>
                                            </p:txEl>
                                          </p:spTgt>
                                        </p:tgtEl>
                                        <p:attrNameLst>
                                          <p:attrName>style.visibility</p:attrName>
                                        </p:attrNameLst>
                                      </p:cBhvr>
                                      <p:to>
                                        <p:strVal val="visible"/>
                                      </p:to>
                                    </p:set>
                                    <p:animEffect transition="in" filter="fade">
                                      <p:cBhvr>
                                        <p:cTn id="37" dur="1000"/>
                                        <p:tgtEl>
                                          <p:spTgt spid="21">
                                            <p:txEl>
                                              <p:pRg st="1" end="1"/>
                                            </p:txEl>
                                          </p:spTgt>
                                        </p:tgtEl>
                                      </p:cBhvr>
                                    </p:animEffect>
                                    <p:anim calcmode="lin" valueType="num">
                                      <p:cBhvr>
                                        <p:cTn id="38"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39"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
                                            <p:txEl>
                                              <p:pRg st="2" end="2"/>
                                            </p:txEl>
                                          </p:spTgt>
                                        </p:tgtEl>
                                        <p:attrNameLst>
                                          <p:attrName>style.visibility</p:attrName>
                                        </p:attrNameLst>
                                      </p:cBhvr>
                                      <p:to>
                                        <p:strVal val="visible"/>
                                      </p:to>
                                    </p:set>
                                    <p:animEffect transition="in" filter="fade">
                                      <p:cBhvr>
                                        <p:cTn id="42" dur="1000"/>
                                        <p:tgtEl>
                                          <p:spTgt spid="21">
                                            <p:txEl>
                                              <p:pRg st="2" end="2"/>
                                            </p:txEl>
                                          </p:spTgt>
                                        </p:tgtEl>
                                      </p:cBhvr>
                                    </p:animEffect>
                                    <p:anim calcmode="lin" valueType="num">
                                      <p:cBhvr>
                                        <p:cTn id="43"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1">
                                            <p:txEl>
                                              <p:pRg st="3" end="3"/>
                                            </p:txEl>
                                          </p:spTgt>
                                        </p:tgtEl>
                                        <p:attrNameLst>
                                          <p:attrName>style.visibility</p:attrName>
                                        </p:attrNameLst>
                                      </p:cBhvr>
                                      <p:to>
                                        <p:strVal val="visible"/>
                                      </p:to>
                                    </p:set>
                                    <p:animEffect transition="in" filter="fade">
                                      <p:cBhvr>
                                        <p:cTn id="47" dur="1000"/>
                                        <p:tgtEl>
                                          <p:spTgt spid="21">
                                            <p:txEl>
                                              <p:pRg st="3" end="3"/>
                                            </p:txEl>
                                          </p:spTgt>
                                        </p:tgtEl>
                                      </p:cBhvr>
                                    </p:animEffect>
                                    <p:anim calcmode="lin" valueType="num">
                                      <p:cBhvr>
                                        <p:cTn id="48"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49"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xEl>
                                              <p:pRg st="4" end="4"/>
                                            </p:txEl>
                                          </p:spTgt>
                                        </p:tgtEl>
                                        <p:attrNameLst>
                                          <p:attrName>style.visibility</p:attrName>
                                        </p:attrNameLst>
                                      </p:cBhvr>
                                      <p:to>
                                        <p:strVal val="visible"/>
                                      </p:to>
                                    </p:set>
                                    <p:animEffect transition="in" filter="fade">
                                      <p:cBhvr>
                                        <p:cTn id="52" dur="1000"/>
                                        <p:tgtEl>
                                          <p:spTgt spid="21">
                                            <p:txEl>
                                              <p:pRg st="4" end="4"/>
                                            </p:txEl>
                                          </p:spTgt>
                                        </p:tgtEl>
                                      </p:cBhvr>
                                    </p:animEffect>
                                    <p:anim calcmode="lin" valueType="num">
                                      <p:cBhvr>
                                        <p:cTn id="53"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54" dur="1000" fill="hold"/>
                                        <p:tgtEl>
                                          <p:spTgt spid="2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39B8A-FB4D-E0AC-45C8-02A73A909FC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DB72DB-B1C6-3B3F-05D1-B891CC327EC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9AE165A1-2ED9-F96E-3A61-4F6F8151B0AE}"/>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err="1">
                <a:solidFill>
                  <a:srgbClr val="404040"/>
                </a:solidFill>
                <a:effectLst/>
                <a:latin typeface="quote-cjk-patch"/>
              </a:rPr>
              <a:t>Recommedation</a:t>
            </a:r>
            <a:r>
              <a:rPr lang="en-US" sz="4000" b="1" i="0" dirty="0">
                <a:solidFill>
                  <a:srgbClr val="404040"/>
                </a:solidFill>
                <a:effectLst/>
                <a:latin typeface="quote-cjk-patch"/>
              </a:rPr>
              <a:t> System</a:t>
            </a:r>
          </a:p>
        </p:txBody>
      </p:sp>
      <p:sp>
        <p:nvSpPr>
          <p:cNvPr id="9" name="TextBox 8">
            <a:extLst>
              <a:ext uri="{FF2B5EF4-FFF2-40B4-BE49-F238E27FC236}">
                <a16:creationId xmlns:a16="http://schemas.microsoft.com/office/drawing/2014/main" id="{9A7E67A2-AA54-64EA-0B5B-13129E2FE001}"/>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 Content-Based Filtering</a:t>
            </a:r>
          </a:p>
        </p:txBody>
      </p:sp>
      <p:sp>
        <p:nvSpPr>
          <p:cNvPr id="16" name="TextBox 15">
            <a:extLst>
              <a:ext uri="{FF2B5EF4-FFF2-40B4-BE49-F238E27FC236}">
                <a16:creationId xmlns:a16="http://schemas.microsoft.com/office/drawing/2014/main" id="{19FC1F98-E3EE-E349-831C-0FBA3F2B91FA}"/>
              </a:ext>
            </a:extLst>
          </p:cNvPr>
          <p:cNvSpPr txBox="1"/>
          <p:nvPr/>
        </p:nvSpPr>
        <p:spPr>
          <a:xfrm>
            <a:off x="176638" y="1450157"/>
            <a:ext cx="11585871" cy="1184170"/>
          </a:xfrm>
          <a:prstGeom prst="rect">
            <a:avLst/>
          </a:prstGeom>
          <a:noFill/>
        </p:spPr>
        <p:txBody>
          <a:bodyPr wrap="square">
            <a:spAutoFit/>
          </a:bodyPr>
          <a:lstStyle/>
          <a:p>
            <a:pPr marL="0" marR="0" lvl="0" indent="0" algn="l"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Overview:</a:t>
            </a:r>
            <a:br>
              <a:rPr kumimoji="0" lang="en-US" sz="2800" b="0" i="0" u="none" strike="noStrike" kern="1200" cap="none" spc="0" normalizeH="0" baseline="0" noProof="0" dirty="0">
                <a:ln>
                  <a:noFill/>
                </a:ln>
                <a:solidFill>
                  <a:srgbClr val="404040"/>
                </a:solidFill>
                <a:effectLst/>
                <a:uLnTx/>
                <a:uFillTx/>
                <a:latin typeface="quote-cjk-patch"/>
                <a:ea typeface="+mn-ea"/>
                <a:cs typeface="+mn-cs"/>
              </a:rPr>
            </a:br>
            <a:r>
              <a:rPr kumimoji="0" lang="en-US" sz="2800" b="0" i="0" u="none" strike="noStrike" kern="1200" cap="none" spc="0" normalizeH="0" baseline="0" noProof="0" dirty="0">
                <a:ln>
                  <a:noFill/>
                </a:ln>
                <a:solidFill>
                  <a:srgbClr val="404040"/>
                </a:solidFill>
                <a:effectLst/>
                <a:uLnTx/>
                <a:uFillTx/>
                <a:latin typeface="quote-cjk-patch"/>
                <a:ea typeface="+mn-ea"/>
                <a:cs typeface="+mn-cs"/>
              </a:rPr>
              <a:t>Recommends books by analyzing textual features (descriptions, genres) using</a:t>
            </a:r>
          </a:p>
          <a:p>
            <a:pPr marL="0" marR="0" lvl="0" indent="0" algn="l" defTabSz="914400" rtl="0" eaLnBrk="1" fontAlgn="auto" latinLnBrk="0" hangingPunct="1">
              <a:lnSpc>
                <a:spcPts val="2143"/>
              </a:lnSpc>
              <a:spcBef>
                <a:spcPts val="1029"/>
              </a:spcBef>
              <a:spcAft>
                <a:spcPts val="1029"/>
              </a:spcAft>
              <a:buClrTx/>
              <a:buSzTx/>
              <a:buFontTx/>
              <a:buNone/>
              <a:tabLst/>
              <a:defRPr/>
            </a:pPr>
            <a:r>
              <a:rPr kumimoji="0" lang="en-US" sz="2800" b="0" i="0" u="none" strike="noStrike" kern="1200" cap="none" spc="0" normalizeH="0" baseline="0" noProof="0" dirty="0">
                <a:ln>
                  <a:noFill/>
                </a:ln>
                <a:solidFill>
                  <a:srgbClr val="404040"/>
                </a:solidFill>
                <a:effectLst/>
                <a:uLnTx/>
                <a:uFillTx/>
                <a:latin typeface="quote-cjk-patch"/>
                <a:ea typeface="+mn-ea"/>
                <a:cs typeface="+mn-cs"/>
              </a:rPr>
              <a:t>similarity measures. Ideal for new users.</a:t>
            </a:r>
          </a:p>
        </p:txBody>
      </p:sp>
      <p:sp>
        <p:nvSpPr>
          <p:cNvPr id="19" name="TextBox 18">
            <a:extLst>
              <a:ext uri="{FF2B5EF4-FFF2-40B4-BE49-F238E27FC236}">
                <a16:creationId xmlns:a16="http://schemas.microsoft.com/office/drawing/2014/main" id="{21A37255-A00B-0394-1662-2AA7ADC53EA9}"/>
              </a:ext>
            </a:extLst>
          </p:cNvPr>
          <p:cNvSpPr txBox="1"/>
          <p:nvPr/>
        </p:nvSpPr>
        <p:spPr>
          <a:xfrm>
            <a:off x="176638" y="2762443"/>
            <a:ext cx="13035516" cy="1786899"/>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Key Components:</a:t>
            </a:r>
            <a:endParaRPr lang="en-US" sz="2800" b="0" i="0" dirty="0">
              <a:solidFill>
                <a:srgbClr val="404040"/>
              </a:solidFill>
              <a:effectLst/>
              <a:latin typeface="quote-cjk-patch"/>
            </a:endParaRPr>
          </a:p>
          <a:p>
            <a:pPr lvl="1">
              <a:lnSpc>
                <a:spcPts val="2143"/>
              </a:lnSpc>
              <a:spcBef>
                <a:spcPts val="1029"/>
              </a:spcBef>
              <a:spcAft>
                <a:spcPts val="1029"/>
              </a:spcAft>
              <a:buFont typeface="+mj-lt"/>
              <a:buAutoNum type="arabicPeriod"/>
            </a:pPr>
            <a:r>
              <a:rPr lang="en-US" sz="2800" b="1" i="0" dirty="0">
                <a:solidFill>
                  <a:srgbClr val="404040"/>
                </a:solidFill>
                <a:effectLst/>
                <a:latin typeface="quote-cjk-patch"/>
              </a:rPr>
              <a:t>TF-IDF:</a:t>
            </a:r>
            <a:r>
              <a:rPr lang="en-US" sz="2800" b="0" i="0" dirty="0">
                <a:solidFill>
                  <a:srgbClr val="404040"/>
                </a:solidFill>
                <a:effectLst/>
                <a:latin typeface="quote-cjk-patch"/>
              </a:rPr>
              <a:t> Converts book text into numerical vectors.</a:t>
            </a:r>
          </a:p>
          <a:p>
            <a:pPr lvl="1">
              <a:lnSpc>
                <a:spcPts val="2143"/>
              </a:lnSpc>
              <a:spcBef>
                <a:spcPts val="300"/>
              </a:spcBef>
              <a:spcAft>
                <a:spcPts val="1029"/>
              </a:spcAft>
              <a:buFont typeface="+mj-lt"/>
              <a:buAutoNum type="arabicPeriod"/>
            </a:pPr>
            <a:r>
              <a:rPr lang="en-US" sz="2800" b="1" i="0" dirty="0">
                <a:solidFill>
                  <a:srgbClr val="404040"/>
                </a:solidFill>
                <a:effectLst/>
                <a:latin typeface="quote-cjk-patch"/>
              </a:rPr>
              <a:t>Cosine Similarity:</a:t>
            </a:r>
            <a:r>
              <a:rPr lang="en-US" sz="2800" b="0" i="0" dirty="0">
                <a:solidFill>
                  <a:srgbClr val="404040"/>
                </a:solidFill>
                <a:effectLst/>
                <a:latin typeface="quote-cjk-patch"/>
              </a:rPr>
              <a:t> Measures similarity between books.</a:t>
            </a:r>
          </a:p>
          <a:p>
            <a:pPr lvl="1">
              <a:lnSpc>
                <a:spcPts val="2143"/>
              </a:lnSpc>
              <a:spcBef>
                <a:spcPts val="300"/>
              </a:spcBef>
              <a:spcAft>
                <a:spcPts val="1029"/>
              </a:spcAft>
              <a:buFont typeface="+mj-lt"/>
              <a:buAutoNum type="arabicPeriod"/>
            </a:pPr>
            <a:r>
              <a:rPr lang="en-US" sz="2800" b="1" i="0" dirty="0">
                <a:solidFill>
                  <a:srgbClr val="404040"/>
                </a:solidFill>
                <a:effectLst/>
                <a:latin typeface="quote-cjk-patch"/>
              </a:rPr>
              <a:t>Similarity Matrix:</a:t>
            </a:r>
            <a:r>
              <a:rPr lang="en-US" sz="2800" b="0" i="0" dirty="0">
                <a:solidFill>
                  <a:srgbClr val="404040"/>
                </a:solidFill>
                <a:effectLst/>
                <a:latin typeface="quote-cjk-patch"/>
              </a:rPr>
              <a:t> Stores precomputed book-pair scores.</a:t>
            </a:r>
          </a:p>
        </p:txBody>
      </p:sp>
      <p:sp>
        <p:nvSpPr>
          <p:cNvPr id="21" name="TextBox 20">
            <a:extLst>
              <a:ext uri="{FF2B5EF4-FFF2-40B4-BE49-F238E27FC236}">
                <a16:creationId xmlns:a16="http://schemas.microsoft.com/office/drawing/2014/main" id="{5728F00A-9EAA-7AA0-8043-E72832C35DD0}"/>
              </a:ext>
            </a:extLst>
          </p:cNvPr>
          <p:cNvSpPr txBox="1"/>
          <p:nvPr/>
        </p:nvSpPr>
        <p:spPr>
          <a:xfrm>
            <a:off x="176638" y="4630714"/>
            <a:ext cx="13541432" cy="2222916"/>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Steps:</a:t>
            </a:r>
            <a:endParaRPr lang="en-US" sz="2800" b="0" i="0" dirty="0">
              <a:solidFill>
                <a:srgbClr val="404040"/>
              </a:solidFill>
              <a:effectLst/>
              <a:latin typeface="quote-cjk-patch"/>
            </a:endParaRPr>
          </a:p>
          <a:p>
            <a:pPr marL="800100" lvl="1" indent="-342900">
              <a:lnSpc>
                <a:spcPts val="2143"/>
              </a:lnSpc>
              <a:spcBef>
                <a:spcPts val="1029"/>
              </a:spcBef>
              <a:spcAft>
                <a:spcPts val="1029"/>
              </a:spcAft>
              <a:buFont typeface="+mj-lt"/>
              <a:buAutoNum type="arabicPeriod"/>
            </a:pPr>
            <a:r>
              <a:rPr lang="en-US" sz="2800" b="0" i="0" dirty="0">
                <a:solidFill>
                  <a:srgbClr val="404040"/>
                </a:solidFill>
                <a:effectLst/>
                <a:latin typeface="quote-cjk-patch"/>
              </a:rPr>
              <a:t>Preprocess book descriptions.</a:t>
            </a:r>
          </a:p>
          <a:p>
            <a:pPr marL="800100" lvl="1" indent="-342900">
              <a:lnSpc>
                <a:spcPts val="2143"/>
              </a:lnSpc>
              <a:spcBef>
                <a:spcPts val="300"/>
              </a:spcBef>
              <a:spcAft>
                <a:spcPts val="1029"/>
              </a:spcAft>
              <a:buFont typeface="+mj-lt"/>
              <a:buAutoNum type="arabicPeriod"/>
            </a:pPr>
            <a:r>
              <a:rPr lang="en-US" sz="2800" b="0" i="0" dirty="0">
                <a:solidFill>
                  <a:srgbClr val="404040"/>
                </a:solidFill>
                <a:effectLst/>
                <a:latin typeface="quote-cjk-patch"/>
              </a:rPr>
              <a:t>Vectorize text (TF-IDF).</a:t>
            </a:r>
          </a:p>
          <a:p>
            <a:pPr marL="800100" lvl="1" indent="-342900">
              <a:lnSpc>
                <a:spcPts val="2143"/>
              </a:lnSpc>
              <a:spcBef>
                <a:spcPts val="300"/>
              </a:spcBef>
              <a:spcAft>
                <a:spcPts val="1029"/>
              </a:spcAft>
              <a:buFont typeface="+mj-lt"/>
              <a:buAutoNum type="arabicPeriod"/>
            </a:pPr>
            <a:r>
              <a:rPr lang="en-US" sz="2800" b="0" i="0" dirty="0">
                <a:solidFill>
                  <a:srgbClr val="404040"/>
                </a:solidFill>
                <a:effectLst/>
                <a:latin typeface="quote-cjk-patch"/>
              </a:rPr>
              <a:t>Compute cosine similarity.</a:t>
            </a:r>
          </a:p>
          <a:p>
            <a:pPr marL="800100" lvl="1" indent="-342900">
              <a:lnSpc>
                <a:spcPts val="2143"/>
              </a:lnSpc>
              <a:spcBef>
                <a:spcPts val="300"/>
              </a:spcBef>
              <a:spcAft>
                <a:spcPts val="1029"/>
              </a:spcAft>
              <a:buFont typeface="+mj-lt"/>
              <a:buAutoNum type="arabicPeriod"/>
            </a:pPr>
            <a:r>
              <a:rPr lang="en-US" sz="2800" b="0" i="0" dirty="0">
                <a:solidFill>
                  <a:srgbClr val="404040"/>
                </a:solidFill>
                <a:effectLst/>
                <a:latin typeface="quote-cjk-patch"/>
              </a:rPr>
              <a:t>Recommend top-N similar books.</a:t>
            </a:r>
          </a:p>
        </p:txBody>
      </p:sp>
      <p:pic>
        <p:nvPicPr>
          <p:cNvPr id="10" name="Picture 9">
            <a:extLst>
              <a:ext uri="{FF2B5EF4-FFF2-40B4-BE49-F238E27FC236}">
                <a16:creationId xmlns:a16="http://schemas.microsoft.com/office/drawing/2014/main" id="{8D7F18FF-3A54-793A-E4D2-A0C51DF0B1C6}"/>
              </a:ext>
            </a:extLst>
          </p:cNvPr>
          <p:cNvPicPr>
            <a:picLocks noChangeAspect="1"/>
          </p:cNvPicPr>
          <p:nvPr/>
        </p:nvPicPr>
        <p:blipFill>
          <a:blip r:embed="rId3"/>
          <a:stretch>
            <a:fillRect/>
          </a:stretch>
        </p:blipFill>
        <p:spPr>
          <a:xfrm>
            <a:off x="378493" y="7571232"/>
            <a:ext cx="11435013" cy="6858000"/>
          </a:xfrm>
          <a:prstGeom prst="rect">
            <a:avLst/>
          </a:prstGeom>
        </p:spPr>
      </p:pic>
    </p:spTree>
    <p:extLst>
      <p:ext uri="{BB962C8B-B14F-4D97-AF65-F5344CB8AC3E}">
        <p14:creationId xmlns:p14="http://schemas.microsoft.com/office/powerpoint/2010/main" val="3346305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9">
                                            <p:txEl>
                                              <p:pRg st="0" end="0"/>
                                            </p:txEl>
                                          </p:spTgt>
                                        </p:tgtEl>
                                        <p:attrNameLst>
                                          <p:attrName>style.visibility</p:attrName>
                                        </p:attrNameLst>
                                      </p:cBhvr>
                                      <p:to>
                                        <p:strVal val="visible"/>
                                      </p:to>
                                    </p:set>
                                    <p:anim calcmode="lin" valueType="num">
                                      <p:cBhvr additive="base">
                                        <p:cTn id="14"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9">
                                            <p:txEl>
                                              <p:pRg st="1" end="1"/>
                                            </p:txEl>
                                          </p:spTgt>
                                        </p:tgtEl>
                                        <p:attrNameLst>
                                          <p:attrName>style.visibility</p:attrName>
                                        </p:attrNameLst>
                                      </p:cBhvr>
                                      <p:to>
                                        <p:strVal val="visible"/>
                                      </p:to>
                                    </p:set>
                                    <p:animEffect transition="in" filter="fade">
                                      <p:cBhvr>
                                        <p:cTn id="20" dur="1000"/>
                                        <p:tgtEl>
                                          <p:spTgt spid="19">
                                            <p:txEl>
                                              <p:pRg st="1" end="1"/>
                                            </p:txEl>
                                          </p:spTgt>
                                        </p:tgtEl>
                                      </p:cBhvr>
                                    </p:animEffect>
                                    <p:anim calcmode="lin" valueType="num">
                                      <p:cBhvr>
                                        <p:cTn id="21" dur="1000" fill="hold"/>
                                        <p:tgtEl>
                                          <p:spTgt spid="1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9">
                                            <p:txEl>
                                              <p:pRg st="1" end="1"/>
                                            </p:txEl>
                                          </p:spTgt>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9">
                                            <p:txEl>
                                              <p:pRg st="2" end="2"/>
                                            </p:txEl>
                                          </p:spTgt>
                                        </p:tgtEl>
                                        <p:attrNameLst>
                                          <p:attrName>style.visibility</p:attrName>
                                        </p:attrNameLst>
                                      </p:cBhvr>
                                      <p:to>
                                        <p:strVal val="visible"/>
                                      </p:to>
                                    </p:set>
                                    <p:animEffect transition="in" filter="fade">
                                      <p:cBhvr>
                                        <p:cTn id="25" dur="1000"/>
                                        <p:tgtEl>
                                          <p:spTgt spid="19">
                                            <p:txEl>
                                              <p:pRg st="2" end="2"/>
                                            </p:txEl>
                                          </p:spTgt>
                                        </p:tgtEl>
                                      </p:cBhvr>
                                    </p:animEffect>
                                    <p:anim calcmode="lin" valueType="num">
                                      <p:cBhvr>
                                        <p:cTn id="26"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19">
                                            <p:txEl>
                                              <p:pRg st="2" end="2"/>
                                            </p:txEl>
                                          </p:spTgt>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9">
                                            <p:txEl>
                                              <p:pRg st="3" end="3"/>
                                            </p:txEl>
                                          </p:spTgt>
                                        </p:tgtEl>
                                        <p:attrNameLst>
                                          <p:attrName>style.visibility</p:attrName>
                                        </p:attrNameLst>
                                      </p:cBhvr>
                                      <p:to>
                                        <p:strVal val="visible"/>
                                      </p:to>
                                    </p:set>
                                    <p:animEffect transition="in" filter="fade">
                                      <p:cBhvr>
                                        <p:cTn id="30" dur="1000"/>
                                        <p:tgtEl>
                                          <p:spTgt spid="19">
                                            <p:txEl>
                                              <p:pRg st="3" end="3"/>
                                            </p:txEl>
                                          </p:spTgt>
                                        </p:tgtEl>
                                      </p:cBhvr>
                                    </p:animEffect>
                                    <p:anim calcmode="lin" valueType="num">
                                      <p:cBhvr>
                                        <p:cTn id="31" dur="1000" fill="hold"/>
                                        <p:tgtEl>
                                          <p:spTgt spid="19">
                                            <p:txEl>
                                              <p:pRg st="3" end="3"/>
                                            </p:txEl>
                                          </p:spTgt>
                                        </p:tgtEl>
                                        <p:attrNameLst>
                                          <p:attrName>ppt_x</p:attrName>
                                        </p:attrNameLst>
                                      </p:cBhvr>
                                      <p:tavLst>
                                        <p:tav tm="0">
                                          <p:val>
                                            <p:strVal val="#ppt_x"/>
                                          </p:val>
                                        </p:tav>
                                        <p:tav tm="100000">
                                          <p:val>
                                            <p:strVal val="#ppt_x"/>
                                          </p:val>
                                        </p:tav>
                                      </p:tavLst>
                                    </p:anim>
                                    <p:anim calcmode="lin" valueType="num">
                                      <p:cBhvr>
                                        <p:cTn id="32" dur="1000" fill="hold"/>
                                        <p:tgtEl>
                                          <p:spTgt spid="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21">
                                            <p:txEl>
                                              <p:pRg st="1" end="1"/>
                                            </p:txEl>
                                          </p:spTgt>
                                        </p:tgtEl>
                                        <p:attrNameLst>
                                          <p:attrName>style.visibility</p:attrName>
                                        </p:attrNameLst>
                                      </p:cBhvr>
                                      <p:to>
                                        <p:strVal val="visible"/>
                                      </p:to>
                                    </p:set>
                                    <p:animEffect transition="in" filter="fade">
                                      <p:cBhvr>
                                        <p:cTn id="43" dur="1000"/>
                                        <p:tgtEl>
                                          <p:spTgt spid="21">
                                            <p:txEl>
                                              <p:pRg st="1" end="1"/>
                                            </p:txEl>
                                          </p:spTgt>
                                        </p:tgtEl>
                                      </p:cBhvr>
                                    </p:animEffect>
                                    <p:anim calcmode="lin" valueType="num">
                                      <p:cBhvr>
                                        <p:cTn id="44" dur="1000" fill="hold"/>
                                        <p:tgtEl>
                                          <p:spTgt spid="21">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21">
                                            <p:txEl>
                                              <p:pRg st="1" end="1"/>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21">
                                            <p:txEl>
                                              <p:pRg st="2" end="2"/>
                                            </p:txEl>
                                          </p:spTgt>
                                        </p:tgtEl>
                                        <p:attrNameLst>
                                          <p:attrName>style.visibility</p:attrName>
                                        </p:attrNameLst>
                                      </p:cBhvr>
                                      <p:to>
                                        <p:strVal val="visible"/>
                                      </p:to>
                                    </p:set>
                                    <p:animEffect transition="in" filter="fade">
                                      <p:cBhvr>
                                        <p:cTn id="48" dur="1000"/>
                                        <p:tgtEl>
                                          <p:spTgt spid="21">
                                            <p:txEl>
                                              <p:pRg st="2" end="2"/>
                                            </p:txEl>
                                          </p:spTgt>
                                        </p:tgtEl>
                                      </p:cBhvr>
                                    </p:animEffect>
                                    <p:anim calcmode="lin" valueType="num">
                                      <p:cBhvr>
                                        <p:cTn id="49" dur="1000" fill="hold"/>
                                        <p:tgtEl>
                                          <p:spTgt spid="21">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21">
                                            <p:txEl>
                                              <p:pRg st="2" end="2"/>
                                            </p:txEl>
                                          </p:spTgt>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1">
                                            <p:txEl>
                                              <p:pRg st="3" end="3"/>
                                            </p:txEl>
                                          </p:spTgt>
                                        </p:tgtEl>
                                        <p:attrNameLst>
                                          <p:attrName>style.visibility</p:attrName>
                                        </p:attrNameLst>
                                      </p:cBhvr>
                                      <p:to>
                                        <p:strVal val="visible"/>
                                      </p:to>
                                    </p:set>
                                    <p:animEffect transition="in" filter="fade">
                                      <p:cBhvr>
                                        <p:cTn id="53" dur="1000"/>
                                        <p:tgtEl>
                                          <p:spTgt spid="21">
                                            <p:txEl>
                                              <p:pRg st="3" end="3"/>
                                            </p:txEl>
                                          </p:spTgt>
                                        </p:tgtEl>
                                      </p:cBhvr>
                                    </p:animEffect>
                                    <p:anim calcmode="lin" valueType="num">
                                      <p:cBhvr>
                                        <p:cTn id="54" dur="1000" fill="hold"/>
                                        <p:tgtEl>
                                          <p:spTgt spid="21">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21">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21">
                                            <p:txEl>
                                              <p:pRg st="4" end="4"/>
                                            </p:txEl>
                                          </p:spTgt>
                                        </p:tgtEl>
                                        <p:attrNameLst>
                                          <p:attrName>style.visibility</p:attrName>
                                        </p:attrNameLst>
                                      </p:cBhvr>
                                      <p:to>
                                        <p:strVal val="visible"/>
                                      </p:to>
                                    </p:set>
                                    <p:animEffect transition="in" filter="fade">
                                      <p:cBhvr>
                                        <p:cTn id="58" dur="1000"/>
                                        <p:tgtEl>
                                          <p:spTgt spid="21">
                                            <p:txEl>
                                              <p:pRg st="4" end="4"/>
                                            </p:txEl>
                                          </p:spTgt>
                                        </p:tgtEl>
                                      </p:cBhvr>
                                    </p:animEffect>
                                    <p:anim calcmode="lin" valueType="num">
                                      <p:cBhvr>
                                        <p:cTn id="59" dur="1000" fill="hold"/>
                                        <p:tgtEl>
                                          <p:spTgt spid="21">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21">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0B398-EA7D-7D78-BAF5-4AC622643E1E}"/>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E1FBFE2A-D6E0-F5EE-46D5-C9369DAA874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35" name="Picture 34">
            <a:extLst>
              <a:ext uri="{FF2B5EF4-FFF2-40B4-BE49-F238E27FC236}">
                <a16:creationId xmlns:a16="http://schemas.microsoft.com/office/drawing/2014/main" id="{0C5EDEB5-6B2E-FC17-7912-D12D918E546C}"/>
              </a:ext>
            </a:extLst>
          </p:cNvPr>
          <p:cNvPicPr>
            <a:picLocks noChangeAspect="1"/>
          </p:cNvPicPr>
          <p:nvPr/>
        </p:nvPicPr>
        <p:blipFill>
          <a:blip r:embed="rId3"/>
          <a:stretch>
            <a:fillRect/>
          </a:stretch>
        </p:blipFill>
        <p:spPr>
          <a:xfrm>
            <a:off x="378493" y="0"/>
            <a:ext cx="11435013" cy="6858000"/>
          </a:xfrm>
          <a:prstGeom prst="rect">
            <a:avLst/>
          </a:prstGeom>
        </p:spPr>
      </p:pic>
    </p:spTree>
    <p:extLst>
      <p:ext uri="{BB962C8B-B14F-4D97-AF65-F5344CB8AC3E}">
        <p14:creationId xmlns:p14="http://schemas.microsoft.com/office/powerpoint/2010/main" val="524372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A41FB-0D50-90DF-CCC8-9EBCF484AB4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22248CE-4306-19FA-7A53-66D0184DB1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5271" y="-125506"/>
            <a:ext cx="17445318" cy="7117976"/>
          </a:xfrm>
          <a:prstGeom prst="rect">
            <a:avLst/>
          </a:prstGeom>
        </p:spPr>
      </p:pic>
      <p:sp>
        <p:nvSpPr>
          <p:cNvPr id="15" name="TextBox 14">
            <a:extLst>
              <a:ext uri="{FF2B5EF4-FFF2-40B4-BE49-F238E27FC236}">
                <a16:creationId xmlns:a16="http://schemas.microsoft.com/office/drawing/2014/main" id="{929F4F70-1237-1D39-9884-68EE42C71300}"/>
              </a:ext>
            </a:extLst>
          </p:cNvPr>
          <p:cNvSpPr txBox="1"/>
          <p:nvPr/>
        </p:nvSpPr>
        <p:spPr>
          <a:xfrm>
            <a:off x="1065846" y="2705725"/>
            <a:ext cx="4374409" cy="1446550"/>
          </a:xfrm>
          <a:prstGeom prst="rect">
            <a:avLst/>
          </a:prstGeom>
          <a:noFill/>
        </p:spPr>
        <p:txBody>
          <a:bodyPr wrap="square">
            <a:spAutoFit/>
          </a:bodyPr>
          <a:lstStyle/>
          <a:p>
            <a:pPr marL="66675" marR="520700" algn="ctr">
              <a:buNone/>
            </a:pPr>
            <a:r>
              <a:rPr lang="en-US" sz="4400" b="1" dirty="0">
                <a:effectLst/>
                <a:latin typeface="Times New Roman" panose="02020603050405020304" pitchFamily="18" charset="0"/>
                <a:ea typeface="Times New Roman" panose="02020603050405020304" pitchFamily="18" charset="0"/>
              </a:rPr>
              <a:t>Bavly Maged </a:t>
            </a:r>
            <a:r>
              <a:rPr lang="en-US" sz="4400" b="1" dirty="0" err="1">
                <a:effectLst/>
                <a:latin typeface="Times New Roman" panose="02020603050405020304" pitchFamily="18" charset="0"/>
                <a:ea typeface="Times New Roman" panose="02020603050405020304" pitchFamily="18" charset="0"/>
              </a:rPr>
              <a:t>Sedky</a:t>
            </a:r>
            <a:endParaRPr lang="en-US" sz="3200" b="1" dirty="0">
              <a:effectLst/>
              <a:latin typeface="Times New Roman" panose="02020603050405020304" pitchFamily="18" charset="0"/>
              <a:ea typeface="Times New Roman" panose="02020603050405020304" pitchFamily="18" charset="0"/>
            </a:endParaRPr>
          </a:p>
        </p:txBody>
      </p:sp>
      <p:pic>
        <p:nvPicPr>
          <p:cNvPr id="4" name="Picture 3" descr="A person standing in front of a window&#10;&#10;AI-generated content may be incorrect.">
            <a:extLst>
              <a:ext uri="{FF2B5EF4-FFF2-40B4-BE49-F238E27FC236}">
                <a16:creationId xmlns:a16="http://schemas.microsoft.com/office/drawing/2014/main" id="{F47C949A-154A-B738-E6C0-7610E6CB1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746" y="1237496"/>
            <a:ext cx="4374409" cy="4374409"/>
          </a:xfrm>
          <a:prstGeom prst="rect">
            <a:avLst/>
          </a:prstGeom>
        </p:spPr>
      </p:pic>
    </p:spTree>
    <p:extLst>
      <p:ext uri="{BB962C8B-B14F-4D97-AF65-F5344CB8AC3E}">
        <p14:creationId xmlns:p14="http://schemas.microsoft.com/office/powerpoint/2010/main" val="4204001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707B9-E7EC-8F0F-D741-3EB0D77A8076}"/>
            </a:ext>
          </a:extLst>
        </p:cNvPr>
        <p:cNvGrpSpPr/>
        <p:nvPr/>
      </p:nvGrpSpPr>
      <p:grpSpPr>
        <a:xfrm>
          <a:off x="0" y="0"/>
          <a:ext cx="0" cy="0"/>
          <a:chOff x="0" y="0"/>
          <a:chExt cx="0" cy="0"/>
        </a:xfrm>
      </p:grpSpPr>
      <p:sp>
        <p:nvSpPr>
          <p:cNvPr id="23" name="Freeform 2">
            <a:extLst>
              <a:ext uri="{FF2B5EF4-FFF2-40B4-BE49-F238E27FC236}">
                <a16:creationId xmlns:a16="http://schemas.microsoft.com/office/drawing/2014/main" id="{C1422AA9-1FAF-83FB-9A95-245176D64FA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4" name="Picture 3" descr="A close-up of a yellow background&#10;&#10;AI-generated content may be incorrect.">
            <a:extLst>
              <a:ext uri="{FF2B5EF4-FFF2-40B4-BE49-F238E27FC236}">
                <a16:creationId xmlns:a16="http://schemas.microsoft.com/office/drawing/2014/main" id="{109D7A77-1AB9-222B-1ACC-2F7C946C8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 y="0"/>
            <a:ext cx="12630778" cy="7264958"/>
          </a:xfrm>
          <a:prstGeom prst="rect">
            <a:avLst/>
          </a:prstGeom>
        </p:spPr>
      </p:pic>
      <p:pic>
        <p:nvPicPr>
          <p:cNvPr id="6" name="Picture 5" descr="A bookcase with icons and symbols&#10;&#10;AI-generated content may be incorrect.">
            <a:hlinkClick r:id="rId4" action="ppaction://hlinksldjump"/>
            <a:extLst>
              <a:ext uri="{FF2B5EF4-FFF2-40B4-BE49-F238E27FC236}">
                <a16:creationId xmlns:a16="http://schemas.microsoft.com/office/drawing/2014/main" id="{60D84150-EE5B-24F7-0A43-5FCA37E77A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81"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hlinkClick r:id="rId6" action="ppaction://hlinksldjump"/>
            <a:extLst>
              <a:ext uri="{FF2B5EF4-FFF2-40B4-BE49-F238E27FC236}">
                <a16:creationId xmlns:a16="http://schemas.microsoft.com/office/drawing/2014/main" id="{15B5E461-792F-1FB0-7AEF-4132770883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15029"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hlinkClick r:id="rId8" action="ppaction://hlinksldjump"/>
            <a:extLst>
              <a:ext uri="{FF2B5EF4-FFF2-40B4-BE49-F238E27FC236}">
                <a16:creationId xmlns:a16="http://schemas.microsoft.com/office/drawing/2014/main" id="{E5C25BDE-E453-E5BB-141D-79247919C146}"/>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15029"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hlinkClick r:id="rId10" action="ppaction://hlinksldjump"/>
            <a:extLst>
              <a:ext uri="{FF2B5EF4-FFF2-40B4-BE49-F238E27FC236}">
                <a16:creationId xmlns:a16="http://schemas.microsoft.com/office/drawing/2014/main" id="{CE90D0E3-A172-B3AA-D492-8D190FC9FE9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3581"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reeform 2">
            <a:extLst>
              <a:ext uri="{FF2B5EF4-FFF2-40B4-BE49-F238E27FC236}">
                <a16:creationId xmlns:a16="http://schemas.microsoft.com/office/drawing/2014/main" id="{69E05443-3C13-CF6D-7FA2-691CD4D67558}"/>
              </a:ext>
            </a:extLst>
          </p:cNvPr>
          <p:cNvSpPr/>
          <p:nvPr/>
        </p:nvSpPr>
        <p:spPr>
          <a:xfrm>
            <a:off x="13741767"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461FE673-FAE4-1640-8B1B-A7B58C3323B8}"/>
              </a:ext>
            </a:extLst>
          </p:cNvPr>
          <p:cNvSpPr/>
          <p:nvPr/>
        </p:nvSpPr>
        <p:spPr>
          <a:xfrm>
            <a:off x="13506754"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5" name="Freeform 4">
            <a:extLst>
              <a:ext uri="{FF2B5EF4-FFF2-40B4-BE49-F238E27FC236}">
                <a16:creationId xmlns:a16="http://schemas.microsoft.com/office/drawing/2014/main" id="{AF67FDEF-665A-5E91-42CF-94B6B696679E}"/>
              </a:ext>
            </a:extLst>
          </p:cNvPr>
          <p:cNvSpPr/>
          <p:nvPr/>
        </p:nvSpPr>
        <p:spPr>
          <a:xfrm>
            <a:off x="13085357"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7" name="TextBox 5">
            <a:extLst>
              <a:ext uri="{FF2B5EF4-FFF2-40B4-BE49-F238E27FC236}">
                <a16:creationId xmlns:a16="http://schemas.microsoft.com/office/drawing/2014/main" id="{4902C6F7-DD3F-9C74-C53F-41A8AF13B69B}"/>
              </a:ext>
            </a:extLst>
          </p:cNvPr>
          <p:cNvSpPr txBox="1"/>
          <p:nvPr/>
        </p:nvSpPr>
        <p:spPr>
          <a:xfrm>
            <a:off x="15308895" y="1319194"/>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Optical Character Recognition </a:t>
            </a:r>
          </a:p>
        </p:txBody>
      </p:sp>
      <p:sp>
        <p:nvSpPr>
          <p:cNvPr id="8" name="Freeform 2">
            <a:extLst>
              <a:ext uri="{FF2B5EF4-FFF2-40B4-BE49-F238E27FC236}">
                <a16:creationId xmlns:a16="http://schemas.microsoft.com/office/drawing/2014/main" id="{7FB2F75F-AFB2-5DF9-B04B-05A796DB34D8}"/>
              </a:ext>
            </a:extLst>
          </p:cNvPr>
          <p:cNvSpPr/>
          <p:nvPr/>
        </p:nvSpPr>
        <p:spPr>
          <a:xfrm>
            <a:off x="1377833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9" name="Freeform 3">
            <a:extLst>
              <a:ext uri="{FF2B5EF4-FFF2-40B4-BE49-F238E27FC236}">
                <a16:creationId xmlns:a16="http://schemas.microsoft.com/office/drawing/2014/main" id="{2094DDDD-9F93-2F43-6249-A6FAF39F130F}"/>
              </a:ext>
            </a:extLst>
          </p:cNvPr>
          <p:cNvSpPr/>
          <p:nvPr/>
        </p:nvSpPr>
        <p:spPr>
          <a:xfrm>
            <a:off x="1354332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D024C3A0-8EE1-3FAE-873D-5C0AF59CDD75}"/>
              </a:ext>
            </a:extLst>
          </p:cNvPr>
          <p:cNvSpPr/>
          <p:nvPr/>
        </p:nvSpPr>
        <p:spPr>
          <a:xfrm>
            <a:off x="1312192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1" name="TextBox 5">
            <a:extLst>
              <a:ext uri="{FF2B5EF4-FFF2-40B4-BE49-F238E27FC236}">
                <a16:creationId xmlns:a16="http://schemas.microsoft.com/office/drawing/2014/main" id="{43E563F8-F85A-7D24-491A-6D869351D0A2}"/>
              </a:ext>
            </a:extLst>
          </p:cNvPr>
          <p:cNvSpPr txBox="1"/>
          <p:nvPr/>
        </p:nvSpPr>
        <p:spPr>
          <a:xfrm>
            <a:off x="15345464"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Text-To-Speech </a:t>
            </a:r>
          </a:p>
        </p:txBody>
      </p:sp>
      <p:sp>
        <p:nvSpPr>
          <p:cNvPr id="13" name="Freeform 2">
            <a:extLst>
              <a:ext uri="{FF2B5EF4-FFF2-40B4-BE49-F238E27FC236}">
                <a16:creationId xmlns:a16="http://schemas.microsoft.com/office/drawing/2014/main" id="{8707984A-5E4D-F962-0576-4A9867A105B1}"/>
              </a:ext>
            </a:extLst>
          </p:cNvPr>
          <p:cNvSpPr/>
          <p:nvPr/>
        </p:nvSpPr>
        <p:spPr>
          <a:xfrm>
            <a:off x="13799118"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15" name="Freeform 3">
            <a:extLst>
              <a:ext uri="{FF2B5EF4-FFF2-40B4-BE49-F238E27FC236}">
                <a16:creationId xmlns:a16="http://schemas.microsoft.com/office/drawing/2014/main" id="{E5710F51-28C4-8B73-99EF-6BFC3EC91B16}"/>
              </a:ext>
            </a:extLst>
          </p:cNvPr>
          <p:cNvSpPr/>
          <p:nvPr/>
        </p:nvSpPr>
        <p:spPr>
          <a:xfrm>
            <a:off x="13564105"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7" name="Freeform 4">
            <a:extLst>
              <a:ext uri="{FF2B5EF4-FFF2-40B4-BE49-F238E27FC236}">
                <a16:creationId xmlns:a16="http://schemas.microsoft.com/office/drawing/2014/main" id="{7E9119B3-BD7F-6FCC-1F6D-DA4C736B7FD9}"/>
              </a:ext>
            </a:extLst>
          </p:cNvPr>
          <p:cNvSpPr/>
          <p:nvPr/>
        </p:nvSpPr>
        <p:spPr>
          <a:xfrm>
            <a:off x="1314270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8" name="TextBox 5">
            <a:extLst>
              <a:ext uri="{FF2B5EF4-FFF2-40B4-BE49-F238E27FC236}">
                <a16:creationId xmlns:a16="http://schemas.microsoft.com/office/drawing/2014/main" id="{BEB604FE-4CD8-E037-8D1F-69027E0040CF}"/>
              </a:ext>
            </a:extLst>
          </p:cNvPr>
          <p:cNvSpPr txBox="1"/>
          <p:nvPr/>
        </p:nvSpPr>
        <p:spPr>
          <a:xfrm>
            <a:off x="15366246"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Summarization</a:t>
            </a:r>
          </a:p>
        </p:txBody>
      </p:sp>
      <p:sp>
        <p:nvSpPr>
          <p:cNvPr id="19" name="Freeform 2">
            <a:extLst>
              <a:ext uri="{FF2B5EF4-FFF2-40B4-BE49-F238E27FC236}">
                <a16:creationId xmlns:a16="http://schemas.microsoft.com/office/drawing/2014/main" id="{35AD3B84-37AA-010A-21DC-CA7C7C9A9D77}"/>
              </a:ext>
            </a:extLst>
          </p:cNvPr>
          <p:cNvSpPr/>
          <p:nvPr/>
        </p:nvSpPr>
        <p:spPr>
          <a:xfrm>
            <a:off x="1375755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20" name="Freeform 3">
            <a:extLst>
              <a:ext uri="{FF2B5EF4-FFF2-40B4-BE49-F238E27FC236}">
                <a16:creationId xmlns:a16="http://schemas.microsoft.com/office/drawing/2014/main" id="{43348982-6FDB-98B9-70D0-89D6B0D49657}"/>
              </a:ext>
            </a:extLst>
          </p:cNvPr>
          <p:cNvSpPr/>
          <p:nvPr/>
        </p:nvSpPr>
        <p:spPr>
          <a:xfrm>
            <a:off x="1352254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21" name="Freeform 4">
            <a:extLst>
              <a:ext uri="{FF2B5EF4-FFF2-40B4-BE49-F238E27FC236}">
                <a16:creationId xmlns:a16="http://schemas.microsoft.com/office/drawing/2014/main" id="{79DA7503-AB27-5FB7-40EB-7F45E6ED10B4}"/>
              </a:ext>
            </a:extLst>
          </p:cNvPr>
          <p:cNvSpPr/>
          <p:nvPr/>
        </p:nvSpPr>
        <p:spPr>
          <a:xfrm>
            <a:off x="1310114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22" name="TextBox 5">
            <a:extLst>
              <a:ext uri="{FF2B5EF4-FFF2-40B4-BE49-F238E27FC236}">
                <a16:creationId xmlns:a16="http://schemas.microsoft.com/office/drawing/2014/main" id="{C75BB427-DA4A-DBC3-F6E3-6E4C5342F399}"/>
              </a:ext>
            </a:extLst>
          </p:cNvPr>
          <p:cNvSpPr txBox="1"/>
          <p:nvPr/>
        </p:nvSpPr>
        <p:spPr>
          <a:xfrm>
            <a:off x="15324684" y="1319194"/>
            <a:ext cx="9485661" cy="2501903"/>
          </a:xfrm>
          <a:prstGeom prst="rect">
            <a:avLst/>
          </a:prstGeom>
        </p:spPr>
        <p:txBody>
          <a:bodyPr lIns="0" tIns="0" rIns="0" bIns="0" rtlCol="0" anchor="t">
            <a:spAutoFit/>
          </a:bodyPr>
          <a:lstStyle/>
          <a:p>
            <a:pPr algn="ctr">
              <a:lnSpc>
                <a:spcPts val="9732"/>
              </a:lnSpc>
            </a:pPr>
            <a:r>
              <a:rPr lang="en-US" sz="9600" b="1" i="0" dirty="0" err="1">
                <a:solidFill>
                  <a:srgbClr val="404040"/>
                </a:solidFill>
                <a:effectLst/>
                <a:latin typeface="quote-cjk-patch"/>
              </a:rPr>
              <a:t>Recommedation</a:t>
            </a:r>
            <a:r>
              <a:rPr lang="en-US" sz="9600" b="1" i="0" dirty="0">
                <a:solidFill>
                  <a:srgbClr val="404040"/>
                </a:solidFill>
                <a:effectLst/>
                <a:latin typeface="quote-cjk-patch"/>
              </a:rPr>
              <a:t> System</a:t>
            </a:r>
          </a:p>
        </p:txBody>
      </p:sp>
    </p:spTree>
    <p:extLst>
      <p:ext uri="{BB962C8B-B14F-4D97-AF65-F5344CB8AC3E}">
        <p14:creationId xmlns:p14="http://schemas.microsoft.com/office/powerpoint/2010/main" val="1218582654"/>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84C3B-B6DB-8FF4-A2A0-BEA69F512E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03A2D1D-C080-2683-870C-D5A0A8FC9B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D87BD24D-EE96-681D-21A6-11AFB160DFE9}"/>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BE9B4331-D6D9-3269-5158-DBBEB7E81A1D}"/>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FC31A9CB-9923-0190-B130-C26DC09C1244}"/>
              </a:ext>
            </a:extLst>
          </p:cNvPr>
          <p:cNvSpPr txBox="1"/>
          <p:nvPr/>
        </p:nvSpPr>
        <p:spPr>
          <a:xfrm>
            <a:off x="1567128"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Summarization</a:t>
            </a:r>
          </a:p>
        </p:txBody>
      </p:sp>
      <p:pic>
        <p:nvPicPr>
          <p:cNvPr id="6" name="Picture 5" descr="A group of papers with a black background&#10;&#10;AI-generated content may be incorrect.">
            <a:extLst>
              <a:ext uri="{FF2B5EF4-FFF2-40B4-BE49-F238E27FC236}">
                <a16:creationId xmlns:a16="http://schemas.microsoft.com/office/drawing/2014/main" id="{17F49A4F-8C9C-7532-F20A-EC6D75A444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59046" y="2890193"/>
            <a:ext cx="3325096" cy="3325096"/>
          </a:xfrm>
          <a:prstGeom prst="rect">
            <a:avLst/>
          </a:prstGeom>
        </p:spPr>
      </p:pic>
    </p:spTree>
    <p:extLst>
      <p:ext uri="{BB962C8B-B14F-4D97-AF65-F5344CB8AC3E}">
        <p14:creationId xmlns:p14="http://schemas.microsoft.com/office/powerpoint/2010/main" val="3626573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66BD3-B178-35C7-C53E-9C3B185F5AC6}"/>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6831605A-2947-C95B-1D1C-D8FFA18F41DF}"/>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BEA0B97B-1DD5-F6F5-4E66-9B0909AEAECB}"/>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5E567F78-7A06-2997-B4A5-438157ADEBE6}"/>
              </a:ext>
            </a:extLst>
          </p:cNvPr>
          <p:cNvSpPr txBox="1"/>
          <p:nvPr/>
        </p:nvSpPr>
        <p:spPr>
          <a:xfrm>
            <a:off x="192728" y="2201959"/>
            <a:ext cx="11585871" cy="1184170"/>
          </a:xfrm>
          <a:prstGeom prst="rect">
            <a:avLst/>
          </a:prstGeom>
          <a:noFill/>
        </p:spPr>
        <p:txBody>
          <a:bodyPr wrap="square">
            <a:spAutoFit/>
          </a:bodyPr>
          <a:lstStyle/>
          <a:p>
            <a:pPr marL="0" marR="0" lvl="0" indent="0" algn="l"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Overview:</a:t>
            </a:r>
            <a:br>
              <a:rPr kumimoji="0" lang="en-US" sz="2800" b="0" i="0" u="none" strike="noStrike" kern="1200" cap="none" spc="0" normalizeH="0" baseline="0" noProof="0" dirty="0">
                <a:ln>
                  <a:noFill/>
                </a:ln>
                <a:solidFill>
                  <a:srgbClr val="404040"/>
                </a:solidFill>
                <a:effectLst/>
                <a:uLnTx/>
                <a:uFillTx/>
                <a:latin typeface="quote-cjk-patch"/>
                <a:ea typeface="+mn-ea"/>
                <a:cs typeface="+mn-cs"/>
              </a:rPr>
            </a:br>
            <a:r>
              <a:rPr kumimoji="0" lang="en-US" sz="2800" b="0" i="0" u="none" strike="noStrike" kern="1200" cap="none" spc="0" normalizeH="0" baseline="0" noProof="0" dirty="0">
                <a:ln>
                  <a:noFill/>
                </a:ln>
                <a:solidFill>
                  <a:srgbClr val="404040"/>
                </a:solidFill>
                <a:effectLst/>
                <a:uLnTx/>
                <a:uFillTx/>
                <a:latin typeface="quote-cjk-patch"/>
                <a:ea typeface="+mn-ea"/>
                <a:cs typeface="+mn-cs"/>
              </a:rPr>
              <a:t>To provide concise, high-quality summaries of books, helping experienced</a:t>
            </a:r>
          </a:p>
          <a:p>
            <a:pPr marL="0" marR="0" lvl="0" indent="0" algn="l" defTabSz="914400" rtl="0" eaLnBrk="1" fontAlgn="auto" latinLnBrk="0" hangingPunct="1">
              <a:lnSpc>
                <a:spcPts val="2143"/>
              </a:lnSpc>
              <a:spcBef>
                <a:spcPts val="1029"/>
              </a:spcBef>
              <a:spcAft>
                <a:spcPts val="1029"/>
              </a:spcAft>
              <a:buClrTx/>
              <a:buSzTx/>
              <a:buFontTx/>
              <a:buNone/>
              <a:tabLst/>
              <a:defRPr/>
            </a:pPr>
            <a:r>
              <a:rPr kumimoji="0" lang="en-US" sz="2800" b="0" i="0" u="none" strike="noStrike" kern="1200" cap="none" spc="0" normalizeH="0" baseline="0" noProof="0" dirty="0">
                <a:ln>
                  <a:noFill/>
                </a:ln>
                <a:solidFill>
                  <a:srgbClr val="404040"/>
                </a:solidFill>
                <a:effectLst/>
                <a:uLnTx/>
                <a:uFillTx/>
                <a:latin typeface="quote-cjk-patch"/>
                <a:ea typeface="+mn-ea"/>
                <a:cs typeface="+mn-cs"/>
              </a:rPr>
              <a:t> readers evaluate content before committing to a full read.</a:t>
            </a:r>
          </a:p>
        </p:txBody>
      </p:sp>
      <p:sp>
        <p:nvSpPr>
          <p:cNvPr id="14" name="TextBox 13">
            <a:extLst>
              <a:ext uri="{FF2B5EF4-FFF2-40B4-BE49-F238E27FC236}">
                <a16:creationId xmlns:a16="http://schemas.microsoft.com/office/drawing/2014/main" id="{27860074-BC90-A8AB-A582-E859391FC624}"/>
              </a:ext>
            </a:extLst>
          </p:cNvPr>
          <p:cNvSpPr txBox="1"/>
          <p:nvPr/>
        </p:nvSpPr>
        <p:spPr>
          <a:xfrm>
            <a:off x="176638" y="3903978"/>
            <a:ext cx="13035516" cy="1876668"/>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Why It Matters:</a:t>
            </a:r>
            <a:endParaRPr lang="en-US" sz="28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800" b="0" i="0" dirty="0">
                <a:solidFill>
                  <a:srgbClr val="404040"/>
                </a:solidFill>
                <a:effectLst/>
                <a:latin typeface="quote-cjk-patch"/>
              </a:rPr>
              <a:t>Saves time by filtering relevant books quickly.</a:t>
            </a:r>
          </a:p>
          <a:p>
            <a:pPr lvl="1">
              <a:lnSpc>
                <a:spcPts val="2143"/>
              </a:lnSpc>
              <a:spcBef>
                <a:spcPts val="1029"/>
              </a:spcBef>
              <a:spcAft>
                <a:spcPts val="1029"/>
              </a:spcAft>
            </a:pPr>
            <a:endParaRPr lang="en-US" sz="2800" b="0" i="0" dirty="0">
              <a:solidFill>
                <a:srgbClr val="404040"/>
              </a:solidFill>
              <a:effectLst/>
              <a:latin typeface="quote-cjk-patch"/>
            </a:endParaRPr>
          </a:p>
          <a:p>
            <a:pPr lvl="1">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Helps researchers, students, and professionals extract key insights efficiently.</a:t>
            </a:r>
          </a:p>
        </p:txBody>
      </p:sp>
      <p:pic>
        <p:nvPicPr>
          <p:cNvPr id="17" name="Picture 16" descr="A group of papers with a black background&#10;&#10;AI-generated content may be incorrect.">
            <a:extLst>
              <a:ext uri="{FF2B5EF4-FFF2-40B4-BE49-F238E27FC236}">
                <a16:creationId xmlns:a16="http://schemas.microsoft.com/office/drawing/2014/main" id="{7C0DF311-33D2-E57C-B2C8-7B51BBD13E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9680" y="38936"/>
            <a:ext cx="2179446" cy="2179446"/>
          </a:xfrm>
          <a:prstGeom prst="rect">
            <a:avLst/>
          </a:prstGeom>
        </p:spPr>
      </p:pic>
      <p:sp>
        <p:nvSpPr>
          <p:cNvPr id="18" name="Freeform 2">
            <a:extLst>
              <a:ext uri="{FF2B5EF4-FFF2-40B4-BE49-F238E27FC236}">
                <a16:creationId xmlns:a16="http://schemas.microsoft.com/office/drawing/2014/main" id="{F54A5ECC-B51D-FDCD-D076-183EBD3A9F6F}"/>
              </a:ext>
            </a:extLst>
          </p:cNvPr>
          <p:cNvSpPr/>
          <p:nvPr/>
        </p:nvSpPr>
        <p:spPr>
          <a:xfrm>
            <a:off x="-1356640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a:p>
        </p:txBody>
      </p:sp>
      <p:sp>
        <p:nvSpPr>
          <p:cNvPr id="20" name="Freeform 3">
            <a:extLst>
              <a:ext uri="{FF2B5EF4-FFF2-40B4-BE49-F238E27FC236}">
                <a16:creationId xmlns:a16="http://schemas.microsoft.com/office/drawing/2014/main" id="{BD5F5624-203E-BEE2-E364-E9B46C6449B8}"/>
              </a:ext>
            </a:extLst>
          </p:cNvPr>
          <p:cNvSpPr/>
          <p:nvPr/>
        </p:nvSpPr>
        <p:spPr>
          <a:xfrm>
            <a:off x="-13784788"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5"/>
            <a:stretch>
              <a:fillRect t="-963" b="-963"/>
            </a:stretch>
          </a:blipFill>
        </p:spPr>
        <p:txBody>
          <a:bodyPr/>
          <a:lstStyle/>
          <a:p>
            <a:endParaRPr lang="en-US" sz="1200"/>
          </a:p>
        </p:txBody>
      </p:sp>
      <p:sp>
        <p:nvSpPr>
          <p:cNvPr id="21" name="Freeform 4">
            <a:extLst>
              <a:ext uri="{FF2B5EF4-FFF2-40B4-BE49-F238E27FC236}">
                <a16:creationId xmlns:a16="http://schemas.microsoft.com/office/drawing/2014/main" id="{800D65F4-8692-FA34-199F-CEBB68D7A23D}"/>
              </a:ext>
            </a:extLst>
          </p:cNvPr>
          <p:cNvSpPr/>
          <p:nvPr/>
        </p:nvSpPr>
        <p:spPr>
          <a:xfrm>
            <a:off x="-142228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6"/>
            <a:stretch>
              <a:fillRect/>
            </a:stretch>
          </a:blipFill>
        </p:spPr>
        <p:txBody>
          <a:bodyPr/>
          <a:lstStyle/>
          <a:p>
            <a:endParaRPr lang="en-US" sz="1200"/>
          </a:p>
        </p:txBody>
      </p:sp>
      <p:sp>
        <p:nvSpPr>
          <p:cNvPr id="22" name="TextBox 21">
            <a:extLst>
              <a:ext uri="{FF2B5EF4-FFF2-40B4-BE49-F238E27FC236}">
                <a16:creationId xmlns:a16="http://schemas.microsoft.com/office/drawing/2014/main" id="{DE7FFA63-04F3-5E16-BC8C-DC1E852859FA}"/>
              </a:ext>
            </a:extLst>
          </p:cNvPr>
          <p:cNvSpPr txBox="1"/>
          <p:nvPr/>
        </p:nvSpPr>
        <p:spPr>
          <a:xfrm>
            <a:off x="-11999272"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Summarization</a:t>
            </a:r>
          </a:p>
        </p:txBody>
      </p:sp>
      <p:pic>
        <p:nvPicPr>
          <p:cNvPr id="23" name="Picture 22" descr="A person with his hand on his head and a gear&#10;&#10;AI-generated content may be incorrect.">
            <a:extLst>
              <a:ext uri="{FF2B5EF4-FFF2-40B4-BE49-F238E27FC236}">
                <a16:creationId xmlns:a16="http://schemas.microsoft.com/office/drawing/2014/main" id="{7928C98A-7576-ED20-C205-218F8020C4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0057" y="8245189"/>
            <a:ext cx="3698581" cy="3698581"/>
          </a:xfrm>
          <a:prstGeom prst="rect">
            <a:avLst/>
          </a:prstGeom>
        </p:spPr>
      </p:pic>
    </p:spTree>
    <p:extLst>
      <p:ext uri="{BB962C8B-B14F-4D97-AF65-F5344CB8AC3E}">
        <p14:creationId xmlns:p14="http://schemas.microsoft.com/office/powerpoint/2010/main" val="3722153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anim calcmode="lin" valueType="num">
                                      <p:cBhvr additive="base">
                                        <p:cTn id="1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anim calcmode="lin" valueType="num">
                                      <p:cBhvr additive="base">
                                        <p:cTn id="1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xEl>
                                              <p:pRg st="1" end="1"/>
                                            </p:txEl>
                                          </p:spTgt>
                                        </p:tgtEl>
                                        <p:attrNameLst>
                                          <p:attrName>style.visibility</p:attrName>
                                        </p:attrNameLst>
                                      </p:cBhvr>
                                      <p:to>
                                        <p:strVal val="visible"/>
                                      </p:to>
                                    </p:set>
                                    <p:animEffect transition="in" filter="fade">
                                      <p:cBhvr>
                                        <p:cTn id="23" dur="1000"/>
                                        <p:tgtEl>
                                          <p:spTgt spid="14">
                                            <p:txEl>
                                              <p:pRg st="1" end="1"/>
                                            </p:txEl>
                                          </p:spTgt>
                                        </p:tgtEl>
                                      </p:cBhvr>
                                    </p:animEffect>
                                    <p:anim calcmode="lin" valueType="num">
                                      <p:cBhvr>
                                        <p:cTn id="24"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4">
                                            <p:txEl>
                                              <p:pRg st="3" end="3"/>
                                            </p:txEl>
                                          </p:spTgt>
                                        </p:tgtEl>
                                        <p:attrNameLst>
                                          <p:attrName>style.visibility</p:attrName>
                                        </p:attrNameLst>
                                      </p:cBhvr>
                                      <p:to>
                                        <p:strVal val="visible"/>
                                      </p:to>
                                    </p:set>
                                    <p:animEffect transition="in" filter="fade">
                                      <p:cBhvr>
                                        <p:cTn id="28" dur="1000"/>
                                        <p:tgtEl>
                                          <p:spTgt spid="14">
                                            <p:txEl>
                                              <p:pRg st="3" end="3"/>
                                            </p:txEl>
                                          </p:spTgt>
                                        </p:tgtEl>
                                      </p:cBhvr>
                                    </p:animEffect>
                                    <p:anim calcmode="lin" valueType="num">
                                      <p:cBhvr>
                                        <p:cTn id="29"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F176-00D4-EB1B-6ACE-2F1218EEA356}"/>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CA8F5FBC-4874-CEC1-7E5C-6E756F3B2A70}"/>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10FDB9E7-5A39-CF4D-C498-32825948EB52}"/>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845F7F9A-A81D-6B60-B06E-1B4049F8A093}"/>
              </a:ext>
            </a:extLst>
          </p:cNvPr>
          <p:cNvSpPr txBox="1"/>
          <p:nvPr/>
        </p:nvSpPr>
        <p:spPr>
          <a:xfrm>
            <a:off x="139693" y="1003897"/>
            <a:ext cx="12492011" cy="4987776"/>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Book Summarization</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Text Extraction Complexity</a:t>
            </a:r>
          </a:p>
          <a:p>
            <a:pPr lvl="1">
              <a:lnSpc>
                <a:spcPts val="2143"/>
              </a:lnSpc>
              <a:spcBef>
                <a:spcPts val="1029"/>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different formats (PDF, TXT, etc.).</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NLP Challenges</a:t>
            </a:r>
          </a:p>
          <a:p>
            <a:pPr lvl="1">
              <a:lnSpc>
                <a:spcPts val="2143"/>
              </a:lnSpc>
              <a:spcBef>
                <a:spcPts val="300"/>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long documents (token limits in models).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Quality vs. Brevity Trade-off</a:t>
            </a:r>
          </a:p>
          <a:p>
            <a:pPr lvl="1">
              <a:lnSpc>
                <a:spcPts val="2143"/>
              </a:lnSpc>
              <a:spcBef>
                <a:spcPts val="300"/>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Ensuring summaries are informative yet concise.</a:t>
            </a:r>
          </a:p>
        </p:txBody>
      </p:sp>
      <p:pic>
        <p:nvPicPr>
          <p:cNvPr id="2" name="Picture 1">
            <a:extLst>
              <a:ext uri="{FF2B5EF4-FFF2-40B4-BE49-F238E27FC236}">
                <a16:creationId xmlns:a16="http://schemas.microsoft.com/office/drawing/2014/main" id="{6A9EAC95-2F03-1A52-E94F-0AFEAFDBEB33}"/>
              </a:ext>
            </a:extLst>
          </p:cNvPr>
          <p:cNvPicPr>
            <a:picLocks noChangeAspect="1"/>
          </p:cNvPicPr>
          <p:nvPr/>
        </p:nvPicPr>
        <p:blipFill>
          <a:blip r:embed="rId4"/>
          <a:stretch>
            <a:fillRect/>
          </a:stretch>
        </p:blipFill>
        <p:spPr>
          <a:xfrm>
            <a:off x="12631704" y="423683"/>
            <a:ext cx="3429000" cy="3429000"/>
          </a:xfrm>
          <a:prstGeom prst="rect">
            <a:avLst/>
          </a:prstGeom>
        </p:spPr>
      </p:pic>
      <p:pic>
        <p:nvPicPr>
          <p:cNvPr id="4" name="Picture 3" descr="A person with his hand on his head and a gear&#10;&#10;AI-generated content may be incorrect.">
            <a:extLst>
              <a:ext uri="{FF2B5EF4-FFF2-40B4-BE49-F238E27FC236}">
                <a16:creationId xmlns:a16="http://schemas.microsoft.com/office/drawing/2014/main" id="{974E1D70-21B6-B885-E6C3-86F37B7747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11880" y="3668112"/>
            <a:ext cx="3094865" cy="3094865"/>
          </a:xfrm>
          <a:prstGeom prst="rect">
            <a:avLst/>
          </a:prstGeom>
        </p:spPr>
      </p:pic>
    </p:spTree>
    <p:extLst>
      <p:ext uri="{BB962C8B-B14F-4D97-AF65-F5344CB8AC3E}">
        <p14:creationId xmlns:p14="http://schemas.microsoft.com/office/powerpoint/2010/main" val="289965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0614B-E1B7-041E-4812-3571ECCFB1FD}"/>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5CA50E53-A383-7C07-3594-DC3F94147B0B}"/>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5AD65F73-A5B5-ABEC-AF50-2DCB6CF94423}"/>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3E8D79F1-A2A4-A4A6-26D7-6807FA320A88}"/>
              </a:ext>
            </a:extLst>
          </p:cNvPr>
          <p:cNvSpPr txBox="1"/>
          <p:nvPr/>
        </p:nvSpPr>
        <p:spPr>
          <a:xfrm>
            <a:off x="139693" y="1003897"/>
            <a:ext cx="12492011" cy="4987776"/>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Book Summarization</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3600" b="1" i="0" dirty="0">
                <a:solidFill>
                  <a:srgbClr val="404040"/>
                </a:solidFill>
                <a:effectLst/>
                <a:latin typeface="quote-cjk-patch"/>
              </a:rPr>
              <a:t>Text Extraction Complexity</a:t>
            </a:r>
          </a:p>
          <a:p>
            <a:pPr lvl="1">
              <a:lnSpc>
                <a:spcPts val="2143"/>
              </a:lnSpc>
              <a:spcBef>
                <a:spcPts val="1029"/>
              </a:spcBef>
              <a:spcAft>
                <a:spcPts val="300"/>
              </a:spcAft>
              <a:buFont typeface="+mj-lt"/>
              <a:buAutoNum type="arabicPeriod"/>
            </a:pP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Handling different formats (PDF, TXT, etc.).</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NLP Challenges</a:t>
            </a:r>
          </a:p>
          <a:p>
            <a:pPr lvl="1">
              <a:lnSpc>
                <a:spcPts val="2143"/>
              </a:lnSpc>
              <a:spcBef>
                <a:spcPts val="300"/>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long documents (token limits in models).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Quality vs. Brevity Trade-off</a:t>
            </a:r>
          </a:p>
          <a:p>
            <a:pPr lvl="1">
              <a:lnSpc>
                <a:spcPts val="2143"/>
              </a:lnSpc>
              <a:spcBef>
                <a:spcPts val="300"/>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Ensuring summaries are informative yet concise.</a:t>
            </a:r>
          </a:p>
        </p:txBody>
      </p:sp>
      <p:pic>
        <p:nvPicPr>
          <p:cNvPr id="2" name="Picture 1">
            <a:extLst>
              <a:ext uri="{FF2B5EF4-FFF2-40B4-BE49-F238E27FC236}">
                <a16:creationId xmlns:a16="http://schemas.microsoft.com/office/drawing/2014/main" id="{BA87A6F2-1132-DDE4-5E0A-87A039F06DED}"/>
              </a:ext>
            </a:extLst>
          </p:cNvPr>
          <p:cNvPicPr>
            <a:picLocks noChangeAspect="1"/>
          </p:cNvPicPr>
          <p:nvPr/>
        </p:nvPicPr>
        <p:blipFill>
          <a:blip r:embed="rId4"/>
          <a:stretch>
            <a:fillRect/>
          </a:stretch>
        </p:blipFill>
        <p:spPr>
          <a:xfrm>
            <a:off x="12631704" y="423683"/>
            <a:ext cx="3429000" cy="3429000"/>
          </a:xfrm>
          <a:prstGeom prst="rect">
            <a:avLst/>
          </a:prstGeom>
        </p:spPr>
      </p:pic>
      <p:pic>
        <p:nvPicPr>
          <p:cNvPr id="4" name="Picture 3" descr="A person with his hand on his head and a gear&#10;&#10;AI-generated content may be incorrect.">
            <a:extLst>
              <a:ext uri="{FF2B5EF4-FFF2-40B4-BE49-F238E27FC236}">
                <a16:creationId xmlns:a16="http://schemas.microsoft.com/office/drawing/2014/main" id="{4A8A163B-1E16-D4B5-1BE5-98F92B27DE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7442" y="3386129"/>
            <a:ext cx="3094865" cy="3094865"/>
          </a:xfrm>
          <a:prstGeom prst="rect">
            <a:avLst/>
          </a:prstGeom>
        </p:spPr>
      </p:pic>
    </p:spTree>
    <p:extLst>
      <p:ext uri="{BB962C8B-B14F-4D97-AF65-F5344CB8AC3E}">
        <p14:creationId xmlns:p14="http://schemas.microsoft.com/office/powerpoint/2010/main" val="2419876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B0D4A-1E11-E6B2-85B7-11E81F703406}"/>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E573FB24-8562-2E2B-CED8-7CDA37CBC967}"/>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F8F74EA2-C740-A283-F125-6EC2CBF47DDC}"/>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0AD8F5B6-05FA-9232-EFB2-6C64FD848AC3}"/>
              </a:ext>
            </a:extLst>
          </p:cNvPr>
          <p:cNvSpPr txBox="1"/>
          <p:nvPr/>
        </p:nvSpPr>
        <p:spPr>
          <a:xfrm>
            <a:off x="139693" y="1003897"/>
            <a:ext cx="12492011" cy="4987776"/>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Book Summarization</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Text Extraction Complexity</a:t>
            </a:r>
          </a:p>
          <a:p>
            <a:pPr lvl="1">
              <a:lnSpc>
                <a:spcPts val="2143"/>
              </a:lnSpc>
              <a:spcBef>
                <a:spcPts val="1029"/>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different formats (PDF, TXT, etc.).</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3600" b="1" i="0" dirty="0">
                <a:solidFill>
                  <a:srgbClr val="404040"/>
                </a:solidFill>
                <a:effectLst/>
                <a:latin typeface="quote-cjk-patch"/>
              </a:rPr>
              <a:t>NLP Challenges</a:t>
            </a:r>
          </a:p>
          <a:p>
            <a:pPr lvl="1">
              <a:lnSpc>
                <a:spcPts val="2143"/>
              </a:lnSpc>
              <a:spcBef>
                <a:spcPts val="300"/>
              </a:spcBef>
              <a:spcAft>
                <a:spcPts val="300"/>
              </a:spcAft>
              <a:buFont typeface="+mj-lt"/>
              <a:buAutoNum type="arabicPeriod"/>
            </a:pP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Handling long documents (token limits in models).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Quality vs. Brevity Trade-off</a:t>
            </a:r>
          </a:p>
          <a:p>
            <a:pPr lvl="1">
              <a:lnSpc>
                <a:spcPts val="2143"/>
              </a:lnSpc>
              <a:spcBef>
                <a:spcPts val="300"/>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Ensuring summaries are informative yet concise.</a:t>
            </a:r>
          </a:p>
        </p:txBody>
      </p:sp>
      <p:pic>
        <p:nvPicPr>
          <p:cNvPr id="2" name="Picture 1">
            <a:extLst>
              <a:ext uri="{FF2B5EF4-FFF2-40B4-BE49-F238E27FC236}">
                <a16:creationId xmlns:a16="http://schemas.microsoft.com/office/drawing/2014/main" id="{77C37FE3-296D-B888-0B91-6DBE376180CB}"/>
              </a:ext>
            </a:extLst>
          </p:cNvPr>
          <p:cNvPicPr>
            <a:picLocks noChangeAspect="1"/>
          </p:cNvPicPr>
          <p:nvPr/>
        </p:nvPicPr>
        <p:blipFill>
          <a:blip r:embed="rId4"/>
          <a:stretch>
            <a:fillRect/>
          </a:stretch>
        </p:blipFill>
        <p:spPr>
          <a:xfrm>
            <a:off x="12631704" y="423683"/>
            <a:ext cx="3429000" cy="3429000"/>
          </a:xfrm>
          <a:prstGeom prst="rect">
            <a:avLst/>
          </a:prstGeom>
        </p:spPr>
      </p:pic>
      <p:pic>
        <p:nvPicPr>
          <p:cNvPr id="4" name="Picture 3" descr="A person with his hand on his head and a gear&#10;&#10;AI-generated content may be incorrect.">
            <a:extLst>
              <a:ext uri="{FF2B5EF4-FFF2-40B4-BE49-F238E27FC236}">
                <a16:creationId xmlns:a16="http://schemas.microsoft.com/office/drawing/2014/main" id="{7AD17133-E67B-83BB-A062-2BB774466C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2207" y="590750"/>
            <a:ext cx="3094865" cy="3094865"/>
          </a:xfrm>
          <a:prstGeom prst="rect">
            <a:avLst/>
          </a:prstGeom>
        </p:spPr>
      </p:pic>
    </p:spTree>
    <p:extLst>
      <p:ext uri="{BB962C8B-B14F-4D97-AF65-F5344CB8AC3E}">
        <p14:creationId xmlns:p14="http://schemas.microsoft.com/office/powerpoint/2010/main" val="1850557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65C31-F380-CDD5-E270-C84FBC33AE4F}"/>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D9651E58-6B71-06A6-4501-77F448080738}"/>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ACCB2F98-C585-E69D-3AE2-5E1654512072}"/>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7F514F9D-D408-CA8E-2F27-2F9809A40806}"/>
              </a:ext>
            </a:extLst>
          </p:cNvPr>
          <p:cNvSpPr txBox="1"/>
          <p:nvPr/>
        </p:nvSpPr>
        <p:spPr>
          <a:xfrm>
            <a:off x="139693" y="1003897"/>
            <a:ext cx="12492011" cy="5014899"/>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Book Summarization</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Text Extraction Complexity</a:t>
            </a:r>
          </a:p>
          <a:p>
            <a:pPr lvl="1">
              <a:lnSpc>
                <a:spcPts val="2143"/>
              </a:lnSpc>
              <a:spcBef>
                <a:spcPts val="1029"/>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different formats (PDF, TXT, etc.).</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NLP Challenges</a:t>
            </a:r>
          </a:p>
          <a:p>
            <a:pPr lvl="1">
              <a:lnSpc>
                <a:spcPts val="2143"/>
              </a:lnSpc>
              <a:spcBef>
                <a:spcPts val="300"/>
              </a:spcBef>
              <a:spcAft>
                <a:spcPts val="300"/>
              </a:spcAft>
              <a:buFont typeface="+mj-lt"/>
              <a:buAutoNum type="arabicPeriod"/>
            </a:pP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long documents (token limits in models).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3600" b="1" i="0" dirty="0">
                <a:solidFill>
                  <a:srgbClr val="404040"/>
                </a:solidFill>
                <a:effectLst/>
                <a:latin typeface="quote-cjk-patch"/>
              </a:rPr>
              <a:t>Quality vs. Brevity Trade-off</a:t>
            </a:r>
          </a:p>
          <a:p>
            <a:pPr lvl="1">
              <a:lnSpc>
                <a:spcPts val="2143"/>
              </a:lnSpc>
              <a:spcBef>
                <a:spcPts val="300"/>
              </a:spcBef>
              <a:spcAft>
                <a:spcPts val="300"/>
              </a:spcAft>
              <a:buFont typeface="+mj-lt"/>
              <a:buAutoNum type="arabicPeriod"/>
            </a:pP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Ensuring summaries are informative yet concise.</a:t>
            </a:r>
          </a:p>
        </p:txBody>
      </p:sp>
      <p:pic>
        <p:nvPicPr>
          <p:cNvPr id="2" name="Picture 1">
            <a:extLst>
              <a:ext uri="{FF2B5EF4-FFF2-40B4-BE49-F238E27FC236}">
                <a16:creationId xmlns:a16="http://schemas.microsoft.com/office/drawing/2014/main" id="{9701AA8B-D92D-2D6F-E2A6-A8C7151319D7}"/>
              </a:ext>
            </a:extLst>
          </p:cNvPr>
          <p:cNvPicPr>
            <a:picLocks noChangeAspect="1"/>
          </p:cNvPicPr>
          <p:nvPr/>
        </p:nvPicPr>
        <p:blipFill>
          <a:blip r:embed="rId4"/>
          <a:stretch>
            <a:fillRect/>
          </a:stretch>
        </p:blipFill>
        <p:spPr>
          <a:xfrm>
            <a:off x="12631704" y="423683"/>
            <a:ext cx="3429000" cy="3429000"/>
          </a:xfrm>
          <a:prstGeom prst="rect">
            <a:avLst/>
          </a:prstGeom>
        </p:spPr>
      </p:pic>
      <p:pic>
        <p:nvPicPr>
          <p:cNvPr id="4" name="Picture 3" descr="A person with his hand on his head and a gear&#10;&#10;AI-generated content may be incorrect.">
            <a:extLst>
              <a:ext uri="{FF2B5EF4-FFF2-40B4-BE49-F238E27FC236}">
                <a16:creationId xmlns:a16="http://schemas.microsoft.com/office/drawing/2014/main" id="{28D862F4-7E4D-65FF-F370-D1B0A71629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6828" y="2218602"/>
            <a:ext cx="3094865" cy="3094865"/>
          </a:xfrm>
          <a:prstGeom prst="rect">
            <a:avLst/>
          </a:prstGeom>
        </p:spPr>
      </p:pic>
    </p:spTree>
    <p:extLst>
      <p:ext uri="{BB962C8B-B14F-4D97-AF65-F5344CB8AC3E}">
        <p14:creationId xmlns:p14="http://schemas.microsoft.com/office/powerpoint/2010/main" val="345251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4754BA-437F-F219-5DD1-096042AD5E67}"/>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C7AADE7A-C77C-D5DB-AA67-BB4541E9D125}"/>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CED30BF6-2A87-CA94-3194-7CA6E4E89DBC}"/>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B6FDA79A-D8BA-1317-DCBF-D5908D283563}"/>
              </a:ext>
            </a:extLst>
          </p:cNvPr>
          <p:cNvSpPr txBox="1"/>
          <p:nvPr/>
        </p:nvSpPr>
        <p:spPr>
          <a:xfrm>
            <a:off x="176638" y="1642455"/>
            <a:ext cx="11585871" cy="4614084"/>
          </a:xfrm>
          <a:prstGeom prst="rect">
            <a:avLst/>
          </a:prstGeom>
          <a:noFill/>
        </p:spPr>
        <p:txBody>
          <a:bodyPr wrap="square">
            <a:spAutoFit/>
          </a:bodyPr>
          <a:lstStyle/>
          <a:p>
            <a:pPr algn="l">
              <a:spcBef>
                <a:spcPts val="1372"/>
              </a:spcBef>
              <a:spcAft>
                <a:spcPts val="1029"/>
              </a:spcAft>
            </a:pPr>
            <a:r>
              <a:rPr lang="en-US" sz="2800" b="1" i="0" dirty="0">
                <a:solidFill>
                  <a:srgbClr val="404040"/>
                </a:solidFill>
                <a:effectLst/>
                <a:latin typeface="quote-cjk-patch"/>
              </a:rPr>
              <a:t>General Approach</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Upload &amp; Text Extraction</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Users upload books (PDF, TXT).</a:t>
            </a: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Libraries like </a:t>
            </a:r>
            <a:r>
              <a:rPr lang="en-US" sz="2800" b="1" i="0" dirty="0" err="1">
                <a:solidFill>
                  <a:srgbClr val="404040"/>
                </a:solidFill>
                <a:effectLst/>
                <a:latin typeface="quote-cjk-patch"/>
              </a:rPr>
              <a:t>PyMuPDF</a:t>
            </a:r>
            <a:r>
              <a:rPr lang="en-US" sz="2800" b="0" i="0" dirty="0">
                <a:solidFill>
                  <a:srgbClr val="404040"/>
                </a:solidFill>
                <a:effectLst/>
                <a:latin typeface="quote-cjk-patch"/>
              </a:rPr>
              <a:t> extract raw text.</a:t>
            </a: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Text Preprocessing</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Cleaning (removing whitespace, non-UTF characters).</a:t>
            </a: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Chunking long texts (due to model constraints).</a:t>
            </a: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Summarization with NLP</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Using </a:t>
            </a:r>
            <a:r>
              <a:rPr lang="en-US" sz="2800" b="1" i="0" dirty="0">
                <a:solidFill>
                  <a:srgbClr val="404040"/>
                </a:solidFill>
                <a:effectLst/>
                <a:latin typeface="quote-cjk-patch"/>
              </a:rPr>
              <a:t>BART (</a:t>
            </a:r>
            <a:r>
              <a:rPr lang="en-US" sz="2800" b="1" i="0" dirty="0" err="1">
                <a:solidFill>
                  <a:srgbClr val="404040"/>
                </a:solidFill>
                <a:effectLst/>
                <a:latin typeface="quote-cjk-patch"/>
              </a:rPr>
              <a:t>facebook</a:t>
            </a:r>
            <a:r>
              <a:rPr lang="en-US" sz="2800" b="1" i="0" dirty="0">
                <a:solidFill>
                  <a:srgbClr val="404040"/>
                </a:solidFill>
                <a:effectLst/>
                <a:latin typeface="quote-cjk-patch"/>
              </a:rPr>
              <a:t>/</a:t>
            </a:r>
            <a:r>
              <a:rPr lang="en-US" sz="2800" b="1" i="0" dirty="0" err="1">
                <a:solidFill>
                  <a:srgbClr val="404040"/>
                </a:solidFill>
                <a:effectLst/>
                <a:latin typeface="quote-cjk-patch"/>
              </a:rPr>
              <a:t>bart</a:t>
            </a:r>
            <a:r>
              <a:rPr lang="en-US" sz="2800" b="1" i="0" dirty="0">
                <a:solidFill>
                  <a:srgbClr val="404040"/>
                </a:solidFill>
                <a:effectLst/>
                <a:latin typeface="quote-cjk-patch"/>
              </a:rPr>
              <a:t>-large-</a:t>
            </a:r>
            <a:r>
              <a:rPr lang="en-US" sz="2800" b="1" i="0" dirty="0" err="1">
                <a:solidFill>
                  <a:srgbClr val="404040"/>
                </a:solidFill>
                <a:effectLst/>
                <a:latin typeface="quote-cjk-patch"/>
              </a:rPr>
              <a:t>cnn</a:t>
            </a:r>
            <a:r>
              <a:rPr lang="en-US" sz="2800" b="1" i="0" dirty="0">
                <a:solidFill>
                  <a:srgbClr val="404040"/>
                </a:solidFill>
                <a:effectLst/>
                <a:latin typeface="quote-cjk-patch"/>
              </a:rPr>
              <a:t>)</a:t>
            </a:r>
            <a:r>
              <a:rPr lang="en-US" sz="2800" b="0" i="0" dirty="0">
                <a:solidFill>
                  <a:srgbClr val="404040"/>
                </a:solidFill>
                <a:effectLst/>
                <a:latin typeface="quote-cjk-patch"/>
              </a:rPr>
              <a:t> for abstractive summarization.</a:t>
            </a: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Output Delivery</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Displaying a structured, readable summary.</a:t>
            </a:r>
          </a:p>
        </p:txBody>
      </p:sp>
      <p:pic>
        <p:nvPicPr>
          <p:cNvPr id="7" name="Picture 6">
            <a:extLst>
              <a:ext uri="{FF2B5EF4-FFF2-40B4-BE49-F238E27FC236}">
                <a16:creationId xmlns:a16="http://schemas.microsoft.com/office/drawing/2014/main" id="{77B47813-AA37-407F-A01A-3C7B41ABAE7D}"/>
              </a:ext>
            </a:extLst>
          </p:cNvPr>
          <p:cNvPicPr>
            <a:picLocks noChangeAspect="1"/>
          </p:cNvPicPr>
          <p:nvPr/>
        </p:nvPicPr>
        <p:blipFill>
          <a:blip r:embed="rId4"/>
          <a:stretch>
            <a:fillRect/>
          </a:stretch>
        </p:blipFill>
        <p:spPr>
          <a:xfrm>
            <a:off x="8132856" y="423683"/>
            <a:ext cx="3429000" cy="3429000"/>
          </a:xfrm>
          <a:prstGeom prst="rect">
            <a:avLst/>
          </a:prstGeom>
        </p:spPr>
      </p:pic>
    </p:spTree>
    <p:extLst>
      <p:ext uri="{BB962C8B-B14F-4D97-AF65-F5344CB8AC3E}">
        <p14:creationId xmlns:p14="http://schemas.microsoft.com/office/powerpoint/2010/main" val="3501649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2" end="2"/>
                                            </p:txEl>
                                          </p:spTgt>
                                        </p:tgtEl>
                                        <p:attrNameLst>
                                          <p:attrName>style.visibility</p:attrName>
                                        </p:attrNameLst>
                                      </p:cBhvr>
                                      <p:to>
                                        <p:strVal val="visible"/>
                                      </p:to>
                                    </p:set>
                                    <p:anim calcmode="lin" valueType="num">
                                      <p:cBhvr additive="base">
                                        <p:cTn id="11"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anim calcmode="lin" valueType="num">
                                      <p:cBhvr additive="base">
                                        <p:cTn id="15"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anim calcmode="lin" valueType="num">
                                      <p:cBhvr additive="base">
                                        <p:cTn id="21"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
                                            <p:txEl>
                                              <p:pRg st="5" end="5"/>
                                            </p:txEl>
                                          </p:spTgt>
                                        </p:tgtEl>
                                        <p:attrNameLst>
                                          <p:attrName>style.visibility</p:attrName>
                                        </p:attrNameLst>
                                      </p:cBhvr>
                                      <p:to>
                                        <p:strVal val="visible"/>
                                      </p:to>
                                    </p:set>
                                    <p:anim calcmode="lin" valueType="num">
                                      <p:cBhvr additive="base">
                                        <p:cTn id="2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 calcmode="lin" valueType="num">
                                      <p:cBhvr additive="base">
                                        <p:cTn id="29"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anim calcmode="lin" valueType="num">
                                      <p:cBhvr additive="base">
                                        <p:cTn id="35"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anim calcmode="lin" valueType="num">
                                      <p:cBhvr additive="base">
                                        <p:cTn id="39"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3">
                                            <p:txEl>
                                              <p:pRg st="9" end="9"/>
                                            </p:txEl>
                                          </p:spTgt>
                                        </p:tgtEl>
                                        <p:attrNameLst>
                                          <p:attrName>style.visibility</p:attrName>
                                        </p:attrNameLst>
                                      </p:cBhvr>
                                      <p:to>
                                        <p:strVal val="visible"/>
                                      </p:to>
                                    </p:set>
                                    <p:anim calcmode="lin" valueType="num">
                                      <p:cBhvr additive="base">
                                        <p:cTn id="45"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3">
                                            <p:txEl>
                                              <p:pRg st="10" end="10"/>
                                            </p:txEl>
                                          </p:spTgt>
                                        </p:tgtEl>
                                        <p:attrNameLst>
                                          <p:attrName>style.visibility</p:attrName>
                                        </p:attrNameLst>
                                      </p:cBhvr>
                                      <p:to>
                                        <p:strVal val="visible"/>
                                      </p:to>
                                    </p:set>
                                    <p:anim calcmode="lin" valueType="num">
                                      <p:cBhvr additive="base">
                                        <p:cTn id="49" dur="500" fill="hold"/>
                                        <p:tgtEl>
                                          <p:spTgt spid="1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7C6C-26EC-79A3-6A0B-D8EDBC2B9589}"/>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2C8EACD5-8FDF-8DB1-38A4-A227827F622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19" name="Picture 18">
            <a:extLst>
              <a:ext uri="{FF2B5EF4-FFF2-40B4-BE49-F238E27FC236}">
                <a16:creationId xmlns:a16="http://schemas.microsoft.com/office/drawing/2014/main" id="{0F3786FE-C8F0-D298-B70F-2F47EC8C94B4}"/>
              </a:ext>
            </a:extLst>
          </p:cNvPr>
          <p:cNvPicPr>
            <a:picLocks noChangeAspect="1"/>
          </p:cNvPicPr>
          <p:nvPr/>
        </p:nvPicPr>
        <p:blipFill>
          <a:blip r:embed="rId3"/>
          <a:stretch>
            <a:fillRect/>
          </a:stretch>
        </p:blipFill>
        <p:spPr>
          <a:xfrm>
            <a:off x="378493" y="0"/>
            <a:ext cx="11435013" cy="6858000"/>
          </a:xfrm>
          <a:prstGeom prst="rect">
            <a:avLst/>
          </a:prstGeom>
        </p:spPr>
      </p:pic>
      <p:sp>
        <p:nvSpPr>
          <p:cNvPr id="2" name="TextBox 7">
            <a:extLst>
              <a:ext uri="{FF2B5EF4-FFF2-40B4-BE49-F238E27FC236}">
                <a16:creationId xmlns:a16="http://schemas.microsoft.com/office/drawing/2014/main" id="{6BA9CE4F-DD51-CBCD-AEA0-12FB93FFC57C}"/>
              </a:ext>
            </a:extLst>
          </p:cNvPr>
          <p:cNvSpPr txBox="1"/>
          <p:nvPr/>
        </p:nvSpPr>
        <p:spPr>
          <a:xfrm>
            <a:off x="13499953"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3" name="TextBox 2">
            <a:extLst>
              <a:ext uri="{FF2B5EF4-FFF2-40B4-BE49-F238E27FC236}">
                <a16:creationId xmlns:a16="http://schemas.microsoft.com/office/drawing/2014/main" id="{E9F94C2C-F17F-34F1-19C2-671DBB4D0EFA}"/>
              </a:ext>
            </a:extLst>
          </p:cNvPr>
          <p:cNvSpPr txBox="1"/>
          <p:nvPr/>
        </p:nvSpPr>
        <p:spPr>
          <a:xfrm>
            <a:off x="14363486"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BART? </a:t>
            </a:r>
          </a:p>
        </p:txBody>
      </p:sp>
      <p:sp>
        <p:nvSpPr>
          <p:cNvPr id="4" name="TextBox 3">
            <a:extLst>
              <a:ext uri="{FF2B5EF4-FFF2-40B4-BE49-F238E27FC236}">
                <a16:creationId xmlns:a16="http://schemas.microsoft.com/office/drawing/2014/main" id="{110B4ECA-CD5A-6B9E-537F-5E128AEB5833}"/>
              </a:ext>
            </a:extLst>
          </p:cNvPr>
          <p:cNvSpPr txBox="1"/>
          <p:nvPr/>
        </p:nvSpPr>
        <p:spPr>
          <a:xfrm>
            <a:off x="12905086"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facebook</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bart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-large-</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cnn</a:t>
            </a:r>
            <a:endParaRPr kumimoji="0" lang="en-US" sz="2800" b="1" i="0" u="none" strike="noStrike" kern="1200" cap="none" spc="0" normalizeH="0" baseline="0" noProof="0" dirty="0">
              <a:ln>
                <a:noFill/>
              </a:ln>
              <a:solidFill>
                <a:srgbClr val="404040"/>
              </a:solidFill>
              <a:effectLst/>
              <a:uLnTx/>
              <a:uFillTx/>
              <a:latin typeface="quote-cjk-patch"/>
              <a:ea typeface="+mn-ea"/>
              <a:cs typeface="+mn-cs"/>
            </a:endParaRPr>
          </a:p>
        </p:txBody>
      </p:sp>
      <p:sp>
        <p:nvSpPr>
          <p:cNvPr id="5" name="TextBox 4">
            <a:extLst>
              <a:ext uri="{FF2B5EF4-FFF2-40B4-BE49-F238E27FC236}">
                <a16:creationId xmlns:a16="http://schemas.microsoft.com/office/drawing/2014/main" id="{F80D9C27-29B4-F19E-6247-702B2695B821}"/>
              </a:ext>
            </a:extLst>
          </p:cNvPr>
          <p:cNvSpPr txBox="1"/>
          <p:nvPr/>
        </p:nvSpPr>
        <p:spPr>
          <a:xfrm>
            <a:off x="12905086" y="2333342"/>
            <a:ext cx="13035516" cy="941989"/>
          </a:xfrm>
          <a:prstGeom prst="rect">
            <a:avLst/>
          </a:prstGeom>
          <a:noFill/>
        </p:spPr>
        <p:txBody>
          <a:bodyPr wrap="square">
            <a:spAutoFit/>
          </a:bodyPr>
          <a:lstStyle/>
          <a:p>
            <a:pPr algn="l">
              <a:lnSpc>
                <a:spcPts val="2143"/>
              </a:lnSpc>
              <a:spcBef>
                <a:spcPts val="1029"/>
              </a:spcBef>
              <a:spcAft>
                <a:spcPts val="1029"/>
              </a:spcAft>
            </a:pPr>
            <a:r>
              <a:rPr lang="en-US" sz="3600" b="1" i="0" dirty="0">
                <a:solidFill>
                  <a:srgbClr val="404040"/>
                </a:solidFill>
                <a:effectLst/>
                <a:latin typeface="quote-cjk-patch"/>
              </a:rPr>
              <a:t>Architecture:</a:t>
            </a:r>
            <a:r>
              <a:rPr lang="en-US" sz="3600" b="0" i="0" dirty="0">
                <a:solidFill>
                  <a:srgbClr val="404040"/>
                </a:solidFill>
                <a:effectLst/>
                <a:latin typeface="quote-cjk-patch"/>
              </a:rPr>
              <a:t> </a:t>
            </a:r>
          </a:p>
          <a:p>
            <a:pPr algn="l">
              <a:lnSpc>
                <a:spcPts val="2143"/>
              </a:lnSpc>
              <a:spcBef>
                <a:spcPts val="1029"/>
              </a:spcBef>
              <a:spcAft>
                <a:spcPts val="1029"/>
              </a:spcAft>
            </a:pPr>
            <a:r>
              <a:rPr lang="en-US" sz="3600" dirty="0">
                <a:solidFill>
                  <a:srgbClr val="404040"/>
                </a:solidFill>
                <a:latin typeface="quote-cjk-patch"/>
              </a:rPr>
              <a:t>	</a:t>
            </a:r>
            <a:r>
              <a:rPr lang="en-US" sz="3600" b="0" i="0" dirty="0">
                <a:solidFill>
                  <a:srgbClr val="404040"/>
                </a:solidFill>
                <a:effectLst/>
                <a:latin typeface="quote-cjk-patch"/>
              </a:rPr>
              <a:t>Encoder-Decoder Transformer (12 layers each).</a:t>
            </a:r>
          </a:p>
        </p:txBody>
      </p:sp>
      <p:pic>
        <p:nvPicPr>
          <p:cNvPr id="7" name="Picture 6">
            <a:extLst>
              <a:ext uri="{FF2B5EF4-FFF2-40B4-BE49-F238E27FC236}">
                <a16:creationId xmlns:a16="http://schemas.microsoft.com/office/drawing/2014/main" id="{DDA9DAAE-E277-A8B3-A078-FE8E3AE8E92F}"/>
              </a:ext>
            </a:extLst>
          </p:cNvPr>
          <p:cNvPicPr>
            <a:picLocks noChangeAspect="1"/>
          </p:cNvPicPr>
          <p:nvPr/>
        </p:nvPicPr>
        <p:blipFill>
          <a:blip r:embed="rId4"/>
          <a:stretch>
            <a:fillRect/>
          </a:stretch>
        </p:blipFill>
        <p:spPr>
          <a:xfrm>
            <a:off x="22566667" y="1405527"/>
            <a:ext cx="2177143" cy="2177143"/>
          </a:xfrm>
          <a:prstGeom prst="rect">
            <a:avLst/>
          </a:prstGeom>
        </p:spPr>
      </p:pic>
    </p:spTree>
    <p:extLst>
      <p:ext uri="{BB962C8B-B14F-4D97-AF65-F5344CB8AC3E}">
        <p14:creationId xmlns:p14="http://schemas.microsoft.com/office/powerpoint/2010/main" val="400511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4CAFC-40F8-2191-729C-4B3F482665C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42BA8FA-BB66-2173-2F92-99EDC1A7CC15}"/>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635CED08-2AC7-E68E-0E4B-1174FE29B534}"/>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8FC6F2E2-8B94-1C9E-3149-B33976104535}"/>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BART? </a:t>
            </a:r>
          </a:p>
        </p:txBody>
      </p:sp>
      <p:sp>
        <p:nvSpPr>
          <p:cNvPr id="16" name="TextBox 15">
            <a:extLst>
              <a:ext uri="{FF2B5EF4-FFF2-40B4-BE49-F238E27FC236}">
                <a16:creationId xmlns:a16="http://schemas.microsoft.com/office/drawing/2014/main" id="{49482225-2C2E-28D9-ACB7-7B5D5FCEA121}"/>
              </a:ext>
            </a:extLst>
          </p:cNvPr>
          <p:cNvSpPr txBox="1"/>
          <p:nvPr/>
        </p:nvSpPr>
        <p:spPr>
          <a:xfrm>
            <a:off x="176638"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facebook</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bart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-large-</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cnn</a:t>
            </a:r>
            <a:endParaRPr kumimoji="0" lang="en-US" sz="2800" b="1" i="0" u="none" strike="noStrike" kern="1200" cap="none" spc="0" normalizeH="0" baseline="0" noProof="0" dirty="0">
              <a:ln>
                <a:noFill/>
              </a:ln>
              <a:solidFill>
                <a:srgbClr val="404040"/>
              </a:solidFill>
              <a:effectLst/>
              <a:uLnTx/>
              <a:uFillTx/>
              <a:latin typeface="quote-cjk-patch"/>
              <a:ea typeface="+mn-ea"/>
              <a:cs typeface="+mn-cs"/>
            </a:endParaRPr>
          </a:p>
        </p:txBody>
      </p:sp>
      <p:sp>
        <p:nvSpPr>
          <p:cNvPr id="19" name="TextBox 18">
            <a:extLst>
              <a:ext uri="{FF2B5EF4-FFF2-40B4-BE49-F238E27FC236}">
                <a16:creationId xmlns:a16="http://schemas.microsoft.com/office/drawing/2014/main" id="{DB4F8200-9C44-39ED-F441-676E9FCC656F}"/>
              </a:ext>
            </a:extLst>
          </p:cNvPr>
          <p:cNvSpPr txBox="1"/>
          <p:nvPr/>
        </p:nvSpPr>
        <p:spPr>
          <a:xfrm>
            <a:off x="176638" y="2333342"/>
            <a:ext cx="13035516" cy="941989"/>
          </a:xfrm>
          <a:prstGeom prst="rect">
            <a:avLst/>
          </a:prstGeom>
          <a:noFill/>
        </p:spPr>
        <p:txBody>
          <a:bodyPr wrap="square">
            <a:spAutoFit/>
          </a:bodyPr>
          <a:lstStyle/>
          <a:p>
            <a:pPr algn="l">
              <a:lnSpc>
                <a:spcPts val="2143"/>
              </a:lnSpc>
              <a:spcBef>
                <a:spcPts val="1029"/>
              </a:spcBef>
              <a:spcAft>
                <a:spcPts val="1029"/>
              </a:spcAft>
            </a:pPr>
            <a:r>
              <a:rPr lang="en-US" sz="3600" b="1" i="0" dirty="0">
                <a:solidFill>
                  <a:srgbClr val="404040"/>
                </a:solidFill>
                <a:effectLst/>
                <a:latin typeface="quote-cjk-patch"/>
              </a:rPr>
              <a:t>Architecture:</a:t>
            </a:r>
            <a:r>
              <a:rPr lang="en-US" sz="3600" b="0" i="0" dirty="0">
                <a:solidFill>
                  <a:srgbClr val="404040"/>
                </a:solidFill>
                <a:effectLst/>
                <a:latin typeface="quote-cjk-patch"/>
              </a:rPr>
              <a:t> </a:t>
            </a:r>
          </a:p>
          <a:p>
            <a:pPr algn="l">
              <a:lnSpc>
                <a:spcPts val="2143"/>
              </a:lnSpc>
              <a:spcBef>
                <a:spcPts val="1029"/>
              </a:spcBef>
              <a:spcAft>
                <a:spcPts val="1029"/>
              </a:spcAft>
            </a:pPr>
            <a:r>
              <a:rPr lang="en-US" sz="3600" dirty="0">
                <a:solidFill>
                  <a:srgbClr val="404040"/>
                </a:solidFill>
                <a:latin typeface="quote-cjk-patch"/>
              </a:rPr>
              <a:t>	</a:t>
            </a:r>
            <a:r>
              <a:rPr lang="en-US" sz="3600" b="0" i="0" dirty="0">
                <a:solidFill>
                  <a:srgbClr val="404040"/>
                </a:solidFill>
                <a:effectLst/>
                <a:latin typeface="quote-cjk-patch"/>
              </a:rPr>
              <a:t>Encoder-Decoder Transformer (12 layers each).</a:t>
            </a:r>
          </a:p>
        </p:txBody>
      </p:sp>
      <p:pic>
        <p:nvPicPr>
          <p:cNvPr id="10" name="Picture 9">
            <a:extLst>
              <a:ext uri="{FF2B5EF4-FFF2-40B4-BE49-F238E27FC236}">
                <a16:creationId xmlns:a16="http://schemas.microsoft.com/office/drawing/2014/main" id="{9BE3A960-11F1-A392-5D0D-D3AB35B6A047}"/>
              </a:ext>
            </a:extLst>
          </p:cNvPr>
          <p:cNvPicPr>
            <a:picLocks noChangeAspect="1"/>
          </p:cNvPicPr>
          <p:nvPr/>
        </p:nvPicPr>
        <p:blipFill>
          <a:blip r:embed="rId3"/>
          <a:stretch>
            <a:fillRect/>
          </a:stretch>
        </p:blipFill>
        <p:spPr>
          <a:xfrm>
            <a:off x="9838219" y="1405527"/>
            <a:ext cx="2177143" cy="2177143"/>
          </a:xfrm>
          <a:prstGeom prst="rect">
            <a:avLst/>
          </a:prstGeom>
        </p:spPr>
      </p:pic>
      <p:pic>
        <p:nvPicPr>
          <p:cNvPr id="3" name="Picture 2">
            <a:extLst>
              <a:ext uri="{FF2B5EF4-FFF2-40B4-BE49-F238E27FC236}">
                <a16:creationId xmlns:a16="http://schemas.microsoft.com/office/drawing/2014/main" id="{9FCCA16D-E078-B14D-A5AC-004BA1B8F85D}"/>
              </a:ext>
            </a:extLst>
          </p:cNvPr>
          <p:cNvPicPr>
            <a:picLocks noChangeAspect="1"/>
          </p:cNvPicPr>
          <p:nvPr/>
        </p:nvPicPr>
        <p:blipFill>
          <a:blip r:embed="rId4"/>
          <a:stretch>
            <a:fillRect/>
          </a:stretch>
        </p:blipFill>
        <p:spPr>
          <a:xfrm>
            <a:off x="20576902" y="3509780"/>
            <a:ext cx="1640019" cy="1640019"/>
          </a:xfrm>
          <a:prstGeom prst="rect">
            <a:avLst/>
          </a:prstGeom>
        </p:spPr>
      </p:pic>
      <p:sp>
        <p:nvSpPr>
          <p:cNvPr id="4" name="TextBox 3">
            <a:extLst>
              <a:ext uri="{FF2B5EF4-FFF2-40B4-BE49-F238E27FC236}">
                <a16:creationId xmlns:a16="http://schemas.microsoft.com/office/drawing/2014/main" id="{2A645486-728F-94CE-6D9B-249BFBDC19C1}"/>
              </a:ext>
            </a:extLst>
          </p:cNvPr>
          <p:cNvSpPr txBox="1"/>
          <p:nvPr/>
        </p:nvSpPr>
        <p:spPr>
          <a:xfrm>
            <a:off x="12374734" y="3603549"/>
            <a:ext cx="8202168" cy="1634486"/>
          </a:xfrm>
          <a:prstGeom prst="rect">
            <a:avLst/>
          </a:prstGeom>
          <a:noFill/>
        </p:spPr>
        <p:txBody>
          <a:bodyPr wrap="square">
            <a:spAutoFit/>
          </a:bodyPr>
          <a:lstStyle/>
          <a:p>
            <a:pPr algn="l">
              <a:lnSpc>
                <a:spcPts val="2143"/>
              </a:lnSpc>
              <a:spcBef>
                <a:spcPts val="300"/>
              </a:spcBef>
              <a:spcAft>
                <a:spcPts val="300"/>
              </a:spcAft>
            </a:pPr>
            <a:r>
              <a:rPr lang="en-US" sz="3600" b="1" i="0" dirty="0">
                <a:solidFill>
                  <a:srgbClr val="404040"/>
                </a:solidFill>
                <a:effectLst/>
                <a:latin typeface="quote-cjk-patch"/>
              </a:rPr>
              <a:t>Strengths:</a:t>
            </a:r>
          </a:p>
          <a:p>
            <a:pPr marL="742950" lvl="1" indent="-285750" algn="l">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Optimized for summarization.</a:t>
            </a:r>
          </a:p>
          <a:p>
            <a:pPr marL="742950" lvl="1" indent="-285750" algn="l">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Balances conciseness and coherence.</a:t>
            </a:r>
          </a:p>
          <a:p>
            <a:pPr marL="742950" lvl="1" indent="-285750" algn="l">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Works offline (unlike GPT-3.5).</a:t>
            </a:r>
          </a:p>
        </p:txBody>
      </p:sp>
      <p:pic>
        <p:nvPicPr>
          <p:cNvPr id="6" name="Picture 5">
            <a:extLst>
              <a:ext uri="{FF2B5EF4-FFF2-40B4-BE49-F238E27FC236}">
                <a16:creationId xmlns:a16="http://schemas.microsoft.com/office/drawing/2014/main" id="{0CABF5C9-82A4-0FCB-A08B-303B0632C0CB}"/>
              </a:ext>
            </a:extLst>
          </p:cNvPr>
          <p:cNvPicPr>
            <a:picLocks noChangeAspect="1"/>
          </p:cNvPicPr>
          <p:nvPr/>
        </p:nvPicPr>
        <p:blipFill>
          <a:blip r:embed="rId5"/>
          <a:stretch>
            <a:fillRect/>
          </a:stretch>
        </p:blipFill>
        <p:spPr>
          <a:xfrm>
            <a:off x="8530700" y="83119"/>
            <a:ext cx="2177143" cy="2177143"/>
          </a:xfrm>
          <a:prstGeom prst="rect">
            <a:avLst/>
          </a:prstGeom>
        </p:spPr>
      </p:pic>
      <p:pic>
        <p:nvPicPr>
          <p:cNvPr id="11" name="Picture 10">
            <a:extLst>
              <a:ext uri="{FF2B5EF4-FFF2-40B4-BE49-F238E27FC236}">
                <a16:creationId xmlns:a16="http://schemas.microsoft.com/office/drawing/2014/main" id="{5E005B40-8D5A-87E4-FD90-05C04F0DA209}"/>
              </a:ext>
            </a:extLst>
          </p:cNvPr>
          <p:cNvPicPr>
            <a:picLocks noChangeAspect="1"/>
          </p:cNvPicPr>
          <p:nvPr/>
        </p:nvPicPr>
        <p:blipFill>
          <a:blip r:embed="rId6"/>
          <a:stretch>
            <a:fillRect/>
          </a:stretch>
        </p:blipFill>
        <p:spPr>
          <a:xfrm>
            <a:off x="12869375" y="-1957943"/>
            <a:ext cx="4876800" cy="4876800"/>
          </a:xfrm>
          <a:prstGeom prst="rect">
            <a:avLst/>
          </a:prstGeom>
        </p:spPr>
      </p:pic>
    </p:spTree>
    <p:extLst>
      <p:ext uri="{BB962C8B-B14F-4D97-AF65-F5344CB8AC3E}">
        <p14:creationId xmlns:p14="http://schemas.microsoft.com/office/powerpoint/2010/main" val="403027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427D1-A762-F6C6-47CC-BCD141AD3E1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A94594C-B17D-42A5-501E-58BE7E998EC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5271" y="-125506"/>
            <a:ext cx="17445318" cy="7117976"/>
          </a:xfrm>
          <a:prstGeom prst="rect">
            <a:avLst/>
          </a:prstGeom>
        </p:spPr>
      </p:pic>
      <p:sp>
        <p:nvSpPr>
          <p:cNvPr id="15" name="TextBox 14">
            <a:extLst>
              <a:ext uri="{FF2B5EF4-FFF2-40B4-BE49-F238E27FC236}">
                <a16:creationId xmlns:a16="http://schemas.microsoft.com/office/drawing/2014/main" id="{8329721E-6720-196C-6814-4916B9798626}"/>
              </a:ext>
            </a:extLst>
          </p:cNvPr>
          <p:cNvSpPr txBox="1"/>
          <p:nvPr/>
        </p:nvSpPr>
        <p:spPr>
          <a:xfrm>
            <a:off x="1065846" y="2705725"/>
            <a:ext cx="4374409" cy="1446550"/>
          </a:xfrm>
          <a:prstGeom prst="rect">
            <a:avLst/>
          </a:prstGeom>
          <a:noFill/>
        </p:spPr>
        <p:txBody>
          <a:bodyPr wrap="square">
            <a:spAutoFit/>
          </a:bodyPr>
          <a:lstStyle/>
          <a:p>
            <a:pPr marL="66675" marR="520700" algn="ctr">
              <a:buNone/>
            </a:pPr>
            <a:r>
              <a:rPr lang="en-US" sz="4400" b="1" dirty="0">
                <a:effectLst/>
                <a:latin typeface="Times New Roman" panose="02020603050405020304" pitchFamily="18" charset="0"/>
                <a:ea typeface="Times New Roman" panose="02020603050405020304" pitchFamily="18" charset="0"/>
              </a:rPr>
              <a:t>Bishoy Ayad Fahmy Habib </a:t>
            </a:r>
          </a:p>
        </p:txBody>
      </p:sp>
      <p:pic>
        <p:nvPicPr>
          <p:cNvPr id="4" name="Picture 3">
            <a:extLst>
              <a:ext uri="{FF2B5EF4-FFF2-40B4-BE49-F238E27FC236}">
                <a16:creationId xmlns:a16="http://schemas.microsoft.com/office/drawing/2014/main" id="{ADCC8467-71F3-34E6-F4CC-7E74CB8EDF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751747" y="1237496"/>
            <a:ext cx="4077618" cy="4374409"/>
          </a:xfrm>
          <a:prstGeom prst="rect">
            <a:avLst/>
          </a:prstGeom>
        </p:spPr>
      </p:pic>
    </p:spTree>
    <p:extLst>
      <p:ext uri="{BB962C8B-B14F-4D97-AF65-F5344CB8AC3E}">
        <p14:creationId xmlns:p14="http://schemas.microsoft.com/office/powerpoint/2010/main" val="10407470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F91B1-097D-820F-8F44-D107A4D0DF3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FB8230-A6A6-91B5-951A-1148C4F2C0A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F935307D-9DA3-0FB9-DFDD-8B5F1F7CFFBA}"/>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C7F4E1EE-4F87-ECD6-4B9E-AE154221959D}"/>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BART? </a:t>
            </a:r>
          </a:p>
        </p:txBody>
      </p:sp>
      <p:sp>
        <p:nvSpPr>
          <p:cNvPr id="16" name="TextBox 15">
            <a:extLst>
              <a:ext uri="{FF2B5EF4-FFF2-40B4-BE49-F238E27FC236}">
                <a16:creationId xmlns:a16="http://schemas.microsoft.com/office/drawing/2014/main" id="{73A9FA5B-7D0A-03E9-631B-BBF7472474B5}"/>
              </a:ext>
            </a:extLst>
          </p:cNvPr>
          <p:cNvSpPr txBox="1"/>
          <p:nvPr/>
        </p:nvSpPr>
        <p:spPr>
          <a:xfrm>
            <a:off x="176638"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facebook</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bart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-large-</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cnn</a:t>
            </a:r>
            <a:endParaRPr kumimoji="0" lang="en-US" sz="2800" b="1" i="0" u="none" strike="noStrike" kern="1200" cap="none" spc="0" normalizeH="0" baseline="0" noProof="0" dirty="0">
              <a:ln>
                <a:noFill/>
              </a:ln>
              <a:solidFill>
                <a:srgbClr val="404040"/>
              </a:solidFill>
              <a:effectLst/>
              <a:uLnTx/>
              <a:uFillTx/>
              <a:latin typeface="quote-cjk-patch"/>
              <a:ea typeface="+mn-ea"/>
              <a:cs typeface="+mn-cs"/>
            </a:endParaRPr>
          </a:p>
        </p:txBody>
      </p:sp>
      <p:sp>
        <p:nvSpPr>
          <p:cNvPr id="19" name="TextBox 18">
            <a:extLst>
              <a:ext uri="{FF2B5EF4-FFF2-40B4-BE49-F238E27FC236}">
                <a16:creationId xmlns:a16="http://schemas.microsoft.com/office/drawing/2014/main" id="{B086CAC6-4FA0-AA23-14DC-61F87A6C97E5}"/>
              </a:ext>
            </a:extLst>
          </p:cNvPr>
          <p:cNvSpPr txBox="1"/>
          <p:nvPr/>
        </p:nvSpPr>
        <p:spPr>
          <a:xfrm>
            <a:off x="176638" y="2333342"/>
            <a:ext cx="13035516" cy="941989"/>
          </a:xfrm>
          <a:prstGeom prst="rect">
            <a:avLst/>
          </a:prstGeom>
          <a:noFill/>
        </p:spPr>
        <p:txBody>
          <a:bodyPr wrap="square">
            <a:spAutoFit/>
          </a:bodyPr>
          <a:lstStyle/>
          <a:p>
            <a:pPr algn="l">
              <a:lnSpc>
                <a:spcPts val="2143"/>
              </a:lnSpc>
              <a:spcBef>
                <a:spcPts val="1029"/>
              </a:spcBef>
              <a:spcAft>
                <a:spcPts val="1029"/>
              </a:spcAft>
            </a:pPr>
            <a:r>
              <a:rPr lang="en-US" sz="2800" b="1" i="0" dirty="0">
                <a:solidFill>
                  <a:srgbClr val="404040"/>
                </a:solidFill>
                <a:effectLst/>
                <a:latin typeface="quote-cjk-patch"/>
              </a:rPr>
              <a:t>Architecture:</a:t>
            </a:r>
            <a:r>
              <a:rPr lang="en-US" sz="2800" b="0" i="0" dirty="0">
                <a:solidFill>
                  <a:srgbClr val="404040"/>
                </a:solidFill>
                <a:effectLst/>
                <a:latin typeface="quote-cjk-patch"/>
              </a:rPr>
              <a:t> </a:t>
            </a:r>
          </a:p>
          <a:p>
            <a:pPr algn="l">
              <a:lnSpc>
                <a:spcPts val="2143"/>
              </a:lnSpc>
              <a:spcBef>
                <a:spcPts val="1029"/>
              </a:spcBef>
              <a:spcAft>
                <a:spcPts val="1029"/>
              </a:spcAft>
            </a:pPr>
            <a:r>
              <a:rPr lang="en-US" sz="2800" dirty="0">
                <a:solidFill>
                  <a:srgbClr val="404040"/>
                </a:solidFill>
                <a:latin typeface="quote-cjk-patch"/>
              </a:rPr>
              <a:t>	</a:t>
            </a:r>
            <a:r>
              <a:rPr lang="en-US" sz="2800" b="0" i="0" dirty="0">
                <a:solidFill>
                  <a:srgbClr val="404040"/>
                </a:solidFill>
                <a:effectLst/>
                <a:latin typeface="quote-cjk-patch"/>
              </a:rPr>
              <a:t>Encoder-Decoder Transformer (12 layers each).</a:t>
            </a:r>
          </a:p>
        </p:txBody>
      </p:sp>
      <p:pic>
        <p:nvPicPr>
          <p:cNvPr id="6" name="Picture 5">
            <a:extLst>
              <a:ext uri="{FF2B5EF4-FFF2-40B4-BE49-F238E27FC236}">
                <a16:creationId xmlns:a16="http://schemas.microsoft.com/office/drawing/2014/main" id="{20593C38-7164-1E88-3F44-D44C198822AB}"/>
              </a:ext>
            </a:extLst>
          </p:cNvPr>
          <p:cNvPicPr>
            <a:picLocks noChangeAspect="1"/>
          </p:cNvPicPr>
          <p:nvPr/>
        </p:nvPicPr>
        <p:blipFill>
          <a:blip r:embed="rId3"/>
          <a:stretch>
            <a:fillRect/>
          </a:stretch>
        </p:blipFill>
        <p:spPr>
          <a:xfrm>
            <a:off x="8378806" y="3509780"/>
            <a:ext cx="1640019" cy="1640019"/>
          </a:xfrm>
          <a:prstGeom prst="rect">
            <a:avLst/>
          </a:prstGeom>
        </p:spPr>
      </p:pic>
      <p:pic>
        <p:nvPicPr>
          <p:cNvPr id="10" name="Picture 9">
            <a:extLst>
              <a:ext uri="{FF2B5EF4-FFF2-40B4-BE49-F238E27FC236}">
                <a16:creationId xmlns:a16="http://schemas.microsoft.com/office/drawing/2014/main" id="{E696D892-0AC4-34D1-3076-1A86A15D0160}"/>
              </a:ext>
            </a:extLst>
          </p:cNvPr>
          <p:cNvPicPr>
            <a:picLocks noChangeAspect="1"/>
          </p:cNvPicPr>
          <p:nvPr/>
        </p:nvPicPr>
        <p:blipFill>
          <a:blip r:embed="rId4"/>
          <a:stretch>
            <a:fillRect/>
          </a:stretch>
        </p:blipFill>
        <p:spPr>
          <a:xfrm>
            <a:off x="7881403" y="1935514"/>
            <a:ext cx="1463765" cy="1463765"/>
          </a:xfrm>
          <a:prstGeom prst="rect">
            <a:avLst/>
          </a:prstGeom>
        </p:spPr>
      </p:pic>
      <p:sp>
        <p:nvSpPr>
          <p:cNvPr id="4" name="TextBox 3">
            <a:extLst>
              <a:ext uri="{FF2B5EF4-FFF2-40B4-BE49-F238E27FC236}">
                <a16:creationId xmlns:a16="http://schemas.microsoft.com/office/drawing/2014/main" id="{DE37CE65-34BC-088E-5B9F-59499B89B27A}"/>
              </a:ext>
            </a:extLst>
          </p:cNvPr>
          <p:cNvSpPr txBox="1"/>
          <p:nvPr/>
        </p:nvSpPr>
        <p:spPr>
          <a:xfrm>
            <a:off x="176638" y="3603549"/>
            <a:ext cx="8202168" cy="1108701"/>
          </a:xfrm>
          <a:prstGeom prst="rect">
            <a:avLst/>
          </a:prstGeom>
          <a:noFill/>
        </p:spPr>
        <p:txBody>
          <a:bodyPr wrap="square">
            <a:spAutoFit/>
          </a:bodyPr>
          <a:lstStyle/>
          <a:p>
            <a:pPr algn="l">
              <a:lnSpc>
                <a:spcPts val="2143"/>
              </a:lnSpc>
              <a:spcBef>
                <a:spcPts val="300"/>
              </a:spcBef>
              <a:spcAft>
                <a:spcPts val="300"/>
              </a:spcAft>
            </a:pPr>
            <a:r>
              <a:rPr lang="en-US" sz="3600" b="1" i="0" dirty="0">
                <a:solidFill>
                  <a:srgbClr val="404040"/>
                </a:solidFill>
                <a:effectLst/>
                <a:latin typeface="quote-cjk-patch"/>
              </a:rPr>
              <a:t>Strengths:</a:t>
            </a:r>
          </a:p>
          <a:p>
            <a:pPr algn="l">
              <a:lnSpc>
                <a:spcPts val="2143"/>
              </a:lnSpc>
              <a:spcBef>
                <a:spcPts val="300"/>
              </a:spcBef>
              <a:spcAft>
                <a:spcPts val="300"/>
              </a:spcAft>
            </a:pPr>
            <a:endParaRPr lang="en-US" sz="3600" b="1" i="0" dirty="0">
              <a:solidFill>
                <a:srgbClr val="404040"/>
              </a:solidFill>
              <a:effectLst/>
              <a:latin typeface="quote-cjk-patch"/>
            </a:endParaRPr>
          </a:p>
          <a:p>
            <a:pPr marL="742950" lvl="1" indent="-285750" algn="l">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Optimized for summarization.</a:t>
            </a:r>
          </a:p>
        </p:txBody>
      </p:sp>
      <p:pic>
        <p:nvPicPr>
          <p:cNvPr id="11" name="Picture 10">
            <a:extLst>
              <a:ext uri="{FF2B5EF4-FFF2-40B4-BE49-F238E27FC236}">
                <a16:creationId xmlns:a16="http://schemas.microsoft.com/office/drawing/2014/main" id="{5036DE9B-EF37-8DCE-5925-01E537703CAE}"/>
              </a:ext>
            </a:extLst>
          </p:cNvPr>
          <p:cNvPicPr>
            <a:picLocks noChangeAspect="1"/>
          </p:cNvPicPr>
          <p:nvPr/>
        </p:nvPicPr>
        <p:blipFill>
          <a:blip r:embed="rId5"/>
          <a:stretch>
            <a:fillRect/>
          </a:stretch>
        </p:blipFill>
        <p:spPr>
          <a:xfrm>
            <a:off x="22073616" y="5025424"/>
            <a:ext cx="1665355" cy="1665355"/>
          </a:xfrm>
          <a:prstGeom prst="rect">
            <a:avLst/>
          </a:prstGeom>
        </p:spPr>
      </p:pic>
      <p:sp>
        <p:nvSpPr>
          <p:cNvPr id="13" name="TextBox 12">
            <a:extLst>
              <a:ext uri="{FF2B5EF4-FFF2-40B4-BE49-F238E27FC236}">
                <a16:creationId xmlns:a16="http://schemas.microsoft.com/office/drawing/2014/main" id="{5EC265C6-8B6F-34C3-CABB-649F9D00EA37}"/>
              </a:ext>
            </a:extLst>
          </p:cNvPr>
          <p:cNvSpPr txBox="1"/>
          <p:nvPr/>
        </p:nvSpPr>
        <p:spPr>
          <a:xfrm>
            <a:off x="13006634" y="5273289"/>
            <a:ext cx="10548310" cy="1391535"/>
          </a:xfrm>
          <a:prstGeom prst="rect">
            <a:avLst/>
          </a:prstGeom>
          <a:noFill/>
        </p:spPr>
        <p:txBody>
          <a:bodyPr wrap="square">
            <a:spAutoFit/>
          </a:bodyPr>
          <a:lstStyle/>
          <a:p>
            <a:pPr algn="l">
              <a:lnSpc>
                <a:spcPts val="2143"/>
              </a:lnSpc>
              <a:spcBef>
                <a:spcPts val="1029"/>
              </a:spcBef>
              <a:spcAft>
                <a:spcPts val="1029"/>
              </a:spcAft>
              <a:buNone/>
            </a:pPr>
            <a:r>
              <a:rPr lang="en-US" sz="3600" b="1" i="0" dirty="0">
                <a:solidFill>
                  <a:srgbClr val="404040"/>
                </a:solidFill>
                <a:effectLst/>
                <a:latin typeface="quote-cjk-patch"/>
              </a:rPr>
              <a:t>Limitations:</a:t>
            </a:r>
            <a:endParaRPr lang="en-US" sz="36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3600" b="0" i="0" dirty="0">
                <a:solidFill>
                  <a:srgbClr val="404040"/>
                </a:solidFill>
                <a:effectLst/>
                <a:latin typeface="quote-cjk-patch"/>
              </a:rPr>
              <a:t>Max input: </a:t>
            </a:r>
            <a:r>
              <a:rPr lang="en-US" sz="3600" b="1" i="0" dirty="0">
                <a:solidFill>
                  <a:srgbClr val="404040"/>
                </a:solidFill>
                <a:effectLst/>
                <a:latin typeface="quote-cjk-patch"/>
              </a:rPr>
              <a:t>1024 tokens</a:t>
            </a:r>
            <a:r>
              <a:rPr lang="en-US" sz="3600" b="0" i="0" dirty="0">
                <a:solidFill>
                  <a:srgbClr val="404040"/>
                </a:solidFill>
                <a:effectLst/>
                <a:latin typeface="quote-cjk-patch"/>
              </a:rPr>
              <a:t> (requires chunking).</a:t>
            </a:r>
          </a:p>
          <a:p>
            <a:pPr lvl="1">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Struggles with scanned/image-based PDFs.</a:t>
            </a:r>
          </a:p>
        </p:txBody>
      </p:sp>
    </p:spTree>
    <p:extLst>
      <p:ext uri="{BB962C8B-B14F-4D97-AF65-F5344CB8AC3E}">
        <p14:creationId xmlns:p14="http://schemas.microsoft.com/office/powerpoint/2010/main" val="2522357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C81F2-743B-8456-2463-3B40992B7AD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E7DC1A-3177-8BCB-E14B-429AFA322774}"/>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27709529-A923-1B08-76C5-633C8B34A87E}"/>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9D5A66F5-A5B3-058E-85A5-1737273EBCDF}"/>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BART? </a:t>
            </a:r>
          </a:p>
        </p:txBody>
      </p:sp>
      <p:sp>
        <p:nvSpPr>
          <p:cNvPr id="16" name="TextBox 15">
            <a:extLst>
              <a:ext uri="{FF2B5EF4-FFF2-40B4-BE49-F238E27FC236}">
                <a16:creationId xmlns:a16="http://schemas.microsoft.com/office/drawing/2014/main" id="{860210DE-6F2D-677D-64EF-6484792938C3}"/>
              </a:ext>
            </a:extLst>
          </p:cNvPr>
          <p:cNvSpPr txBox="1"/>
          <p:nvPr/>
        </p:nvSpPr>
        <p:spPr>
          <a:xfrm>
            <a:off x="176638"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facebook</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bart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-large-</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cnn</a:t>
            </a:r>
            <a:endParaRPr kumimoji="0" lang="en-US" sz="2800" b="1" i="0" u="none" strike="noStrike" kern="1200" cap="none" spc="0" normalizeH="0" baseline="0" noProof="0" dirty="0">
              <a:ln>
                <a:noFill/>
              </a:ln>
              <a:solidFill>
                <a:srgbClr val="404040"/>
              </a:solidFill>
              <a:effectLst/>
              <a:uLnTx/>
              <a:uFillTx/>
              <a:latin typeface="quote-cjk-patch"/>
              <a:ea typeface="+mn-ea"/>
              <a:cs typeface="+mn-cs"/>
            </a:endParaRPr>
          </a:p>
        </p:txBody>
      </p:sp>
      <p:sp>
        <p:nvSpPr>
          <p:cNvPr id="19" name="TextBox 18">
            <a:extLst>
              <a:ext uri="{FF2B5EF4-FFF2-40B4-BE49-F238E27FC236}">
                <a16:creationId xmlns:a16="http://schemas.microsoft.com/office/drawing/2014/main" id="{ACE8CD1D-DA50-A71B-AB34-6422B50DC661}"/>
              </a:ext>
            </a:extLst>
          </p:cNvPr>
          <p:cNvSpPr txBox="1"/>
          <p:nvPr/>
        </p:nvSpPr>
        <p:spPr>
          <a:xfrm>
            <a:off x="176638" y="2333342"/>
            <a:ext cx="13035516" cy="941989"/>
          </a:xfrm>
          <a:prstGeom prst="rect">
            <a:avLst/>
          </a:prstGeom>
          <a:noFill/>
        </p:spPr>
        <p:txBody>
          <a:bodyPr wrap="square">
            <a:spAutoFit/>
          </a:bodyPr>
          <a:lstStyle/>
          <a:p>
            <a:pPr algn="l">
              <a:lnSpc>
                <a:spcPts val="2143"/>
              </a:lnSpc>
              <a:spcBef>
                <a:spcPts val="1029"/>
              </a:spcBef>
              <a:spcAft>
                <a:spcPts val="1029"/>
              </a:spcAft>
            </a:pPr>
            <a:r>
              <a:rPr lang="en-US" sz="2800" b="1" i="0" dirty="0">
                <a:solidFill>
                  <a:srgbClr val="404040"/>
                </a:solidFill>
                <a:effectLst/>
                <a:latin typeface="quote-cjk-patch"/>
              </a:rPr>
              <a:t>Architecture:</a:t>
            </a:r>
            <a:r>
              <a:rPr lang="en-US" sz="2800" b="0" i="0" dirty="0">
                <a:solidFill>
                  <a:srgbClr val="404040"/>
                </a:solidFill>
                <a:effectLst/>
                <a:latin typeface="quote-cjk-patch"/>
              </a:rPr>
              <a:t> </a:t>
            </a:r>
          </a:p>
          <a:p>
            <a:pPr algn="l">
              <a:lnSpc>
                <a:spcPts val="2143"/>
              </a:lnSpc>
              <a:spcBef>
                <a:spcPts val="1029"/>
              </a:spcBef>
              <a:spcAft>
                <a:spcPts val="1029"/>
              </a:spcAft>
            </a:pPr>
            <a:r>
              <a:rPr lang="en-US" sz="2800" dirty="0">
                <a:solidFill>
                  <a:srgbClr val="404040"/>
                </a:solidFill>
                <a:latin typeface="quote-cjk-patch"/>
              </a:rPr>
              <a:t>	</a:t>
            </a:r>
            <a:r>
              <a:rPr lang="en-US" sz="2800" b="0" i="0" dirty="0">
                <a:solidFill>
                  <a:srgbClr val="404040"/>
                </a:solidFill>
                <a:effectLst/>
                <a:latin typeface="quote-cjk-patch"/>
              </a:rPr>
              <a:t>Encoder-Decoder Transformer (12 layers each).</a:t>
            </a:r>
          </a:p>
        </p:txBody>
      </p:sp>
      <p:pic>
        <p:nvPicPr>
          <p:cNvPr id="6" name="Picture 5">
            <a:extLst>
              <a:ext uri="{FF2B5EF4-FFF2-40B4-BE49-F238E27FC236}">
                <a16:creationId xmlns:a16="http://schemas.microsoft.com/office/drawing/2014/main" id="{1C162F2A-6399-1A7C-E494-973A9C4BA399}"/>
              </a:ext>
            </a:extLst>
          </p:cNvPr>
          <p:cNvPicPr>
            <a:picLocks noChangeAspect="1"/>
          </p:cNvPicPr>
          <p:nvPr/>
        </p:nvPicPr>
        <p:blipFill>
          <a:blip r:embed="rId3"/>
          <a:stretch>
            <a:fillRect/>
          </a:stretch>
        </p:blipFill>
        <p:spPr>
          <a:xfrm>
            <a:off x="6428855" y="3429000"/>
            <a:ext cx="1463765" cy="1463765"/>
          </a:xfrm>
          <a:prstGeom prst="rect">
            <a:avLst/>
          </a:prstGeom>
        </p:spPr>
      </p:pic>
      <p:pic>
        <p:nvPicPr>
          <p:cNvPr id="10" name="Picture 9">
            <a:extLst>
              <a:ext uri="{FF2B5EF4-FFF2-40B4-BE49-F238E27FC236}">
                <a16:creationId xmlns:a16="http://schemas.microsoft.com/office/drawing/2014/main" id="{1CD12B0F-2056-DEE3-7956-E147DC6B6B69}"/>
              </a:ext>
            </a:extLst>
          </p:cNvPr>
          <p:cNvPicPr>
            <a:picLocks noChangeAspect="1"/>
          </p:cNvPicPr>
          <p:nvPr/>
        </p:nvPicPr>
        <p:blipFill>
          <a:blip r:embed="rId4"/>
          <a:stretch>
            <a:fillRect/>
          </a:stretch>
        </p:blipFill>
        <p:spPr>
          <a:xfrm>
            <a:off x="7881403" y="1935514"/>
            <a:ext cx="1463765" cy="1463765"/>
          </a:xfrm>
          <a:prstGeom prst="rect">
            <a:avLst/>
          </a:prstGeom>
        </p:spPr>
      </p:pic>
      <p:pic>
        <p:nvPicPr>
          <p:cNvPr id="12" name="Picture 11">
            <a:extLst>
              <a:ext uri="{FF2B5EF4-FFF2-40B4-BE49-F238E27FC236}">
                <a16:creationId xmlns:a16="http://schemas.microsoft.com/office/drawing/2014/main" id="{8358F7A1-DB8E-949F-E747-C1D4C1669D72}"/>
              </a:ext>
            </a:extLst>
          </p:cNvPr>
          <p:cNvPicPr>
            <a:picLocks noChangeAspect="1"/>
          </p:cNvPicPr>
          <p:nvPr/>
        </p:nvPicPr>
        <p:blipFill>
          <a:blip r:embed="rId5"/>
          <a:stretch>
            <a:fillRect/>
          </a:stretch>
        </p:blipFill>
        <p:spPr>
          <a:xfrm>
            <a:off x="9345168" y="5025424"/>
            <a:ext cx="1665355" cy="1665355"/>
          </a:xfrm>
          <a:prstGeom prst="rect">
            <a:avLst/>
          </a:prstGeom>
        </p:spPr>
      </p:pic>
      <p:sp>
        <p:nvSpPr>
          <p:cNvPr id="4" name="TextBox 3">
            <a:extLst>
              <a:ext uri="{FF2B5EF4-FFF2-40B4-BE49-F238E27FC236}">
                <a16:creationId xmlns:a16="http://schemas.microsoft.com/office/drawing/2014/main" id="{7D5147A9-EA52-45F8-6716-796A6FD80763}"/>
              </a:ext>
            </a:extLst>
          </p:cNvPr>
          <p:cNvSpPr txBox="1"/>
          <p:nvPr/>
        </p:nvSpPr>
        <p:spPr>
          <a:xfrm>
            <a:off x="176638" y="3603549"/>
            <a:ext cx="6919106" cy="1081578"/>
          </a:xfrm>
          <a:prstGeom prst="rect">
            <a:avLst/>
          </a:prstGeom>
          <a:noFill/>
        </p:spPr>
        <p:txBody>
          <a:bodyPr wrap="square">
            <a:spAutoFit/>
          </a:bodyPr>
          <a:lstStyle/>
          <a:p>
            <a:pPr algn="l">
              <a:lnSpc>
                <a:spcPts val="2143"/>
              </a:lnSpc>
              <a:spcBef>
                <a:spcPts val="300"/>
              </a:spcBef>
              <a:spcAft>
                <a:spcPts val="300"/>
              </a:spcAft>
            </a:pPr>
            <a:r>
              <a:rPr lang="en-US" sz="2800" b="1" i="0" dirty="0">
                <a:solidFill>
                  <a:srgbClr val="404040"/>
                </a:solidFill>
                <a:effectLst/>
                <a:latin typeface="quote-cjk-patch"/>
              </a:rPr>
              <a:t>Strengths:</a:t>
            </a:r>
          </a:p>
          <a:p>
            <a:pPr algn="l">
              <a:lnSpc>
                <a:spcPts val="2143"/>
              </a:lnSpc>
              <a:spcBef>
                <a:spcPts val="300"/>
              </a:spcBef>
              <a:spcAft>
                <a:spcPts val="300"/>
              </a:spcAft>
            </a:pPr>
            <a:endParaRPr lang="en-US" sz="2800" b="1" i="0" dirty="0">
              <a:solidFill>
                <a:srgbClr val="404040"/>
              </a:solidFill>
              <a:effectLst/>
              <a:latin typeface="quote-cjk-patch"/>
            </a:endParaRP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Optimized for summarization.</a:t>
            </a:r>
          </a:p>
        </p:txBody>
      </p:sp>
      <p:sp>
        <p:nvSpPr>
          <p:cNvPr id="5" name="TextBox 4">
            <a:extLst>
              <a:ext uri="{FF2B5EF4-FFF2-40B4-BE49-F238E27FC236}">
                <a16:creationId xmlns:a16="http://schemas.microsoft.com/office/drawing/2014/main" id="{3A7F721B-897A-9E3D-DD51-26316AA9DD8F}"/>
              </a:ext>
            </a:extLst>
          </p:cNvPr>
          <p:cNvSpPr txBox="1"/>
          <p:nvPr/>
        </p:nvSpPr>
        <p:spPr>
          <a:xfrm>
            <a:off x="278186" y="5273289"/>
            <a:ext cx="10548310" cy="1391535"/>
          </a:xfrm>
          <a:prstGeom prst="rect">
            <a:avLst/>
          </a:prstGeom>
          <a:noFill/>
        </p:spPr>
        <p:txBody>
          <a:bodyPr wrap="square">
            <a:spAutoFit/>
          </a:bodyPr>
          <a:lstStyle/>
          <a:p>
            <a:pPr algn="l">
              <a:lnSpc>
                <a:spcPts val="2143"/>
              </a:lnSpc>
              <a:spcBef>
                <a:spcPts val="1029"/>
              </a:spcBef>
              <a:spcAft>
                <a:spcPts val="1029"/>
              </a:spcAft>
              <a:buNone/>
            </a:pPr>
            <a:r>
              <a:rPr lang="en-US" sz="3600" b="1" i="0" dirty="0">
                <a:solidFill>
                  <a:srgbClr val="404040"/>
                </a:solidFill>
                <a:effectLst/>
                <a:latin typeface="quote-cjk-patch"/>
              </a:rPr>
              <a:t>Limitations:</a:t>
            </a:r>
            <a:endParaRPr lang="en-US" sz="36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3600" b="0" i="0" dirty="0">
                <a:solidFill>
                  <a:srgbClr val="404040"/>
                </a:solidFill>
                <a:effectLst/>
                <a:latin typeface="quote-cjk-patch"/>
              </a:rPr>
              <a:t>Max input: </a:t>
            </a:r>
            <a:r>
              <a:rPr lang="en-US" sz="3600" b="1" i="0" dirty="0">
                <a:solidFill>
                  <a:srgbClr val="404040"/>
                </a:solidFill>
                <a:effectLst/>
                <a:latin typeface="quote-cjk-patch"/>
              </a:rPr>
              <a:t>1024 tokens</a:t>
            </a:r>
            <a:r>
              <a:rPr lang="en-US" sz="3600" b="0" i="0" dirty="0">
                <a:solidFill>
                  <a:srgbClr val="404040"/>
                </a:solidFill>
                <a:effectLst/>
                <a:latin typeface="quote-cjk-patch"/>
              </a:rPr>
              <a:t> (requires chunking).</a:t>
            </a:r>
          </a:p>
          <a:p>
            <a:pPr lvl="1">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Struggles with scanned/image-based PDFs.</a:t>
            </a:r>
          </a:p>
        </p:txBody>
      </p:sp>
    </p:spTree>
    <p:extLst>
      <p:ext uri="{BB962C8B-B14F-4D97-AF65-F5344CB8AC3E}">
        <p14:creationId xmlns:p14="http://schemas.microsoft.com/office/powerpoint/2010/main" val="266873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48CFD-19B2-4352-9917-FC591F1F18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CA10CD9-0A21-FAAD-A93E-AD86E3F2791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7B4DDDBF-FCA6-3E38-88D6-EB91451BA3CE}"/>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29BB5B96-2896-B301-2DF1-79F66C08BDFB}"/>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BART? </a:t>
            </a:r>
          </a:p>
        </p:txBody>
      </p:sp>
      <p:sp>
        <p:nvSpPr>
          <p:cNvPr id="16" name="TextBox 15">
            <a:extLst>
              <a:ext uri="{FF2B5EF4-FFF2-40B4-BE49-F238E27FC236}">
                <a16:creationId xmlns:a16="http://schemas.microsoft.com/office/drawing/2014/main" id="{51096D2F-2DF8-2FF0-C76C-E1092F06BA74}"/>
              </a:ext>
            </a:extLst>
          </p:cNvPr>
          <p:cNvSpPr txBox="1"/>
          <p:nvPr/>
        </p:nvSpPr>
        <p:spPr>
          <a:xfrm>
            <a:off x="176638"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facebook</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bart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-large-</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cnn</a:t>
            </a:r>
            <a:endParaRPr kumimoji="0" lang="en-US" sz="2800" b="1" i="0" u="none" strike="noStrike" kern="1200" cap="none" spc="0" normalizeH="0" baseline="0" noProof="0" dirty="0">
              <a:ln>
                <a:noFill/>
              </a:ln>
              <a:solidFill>
                <a:srgbClr val="404040"/>
              </a:solidFill>
              <a:effectLst/>
              <a:uLnTx/>
              <a:uFillTx/>
              <a:latin typeface="quote-cjk-patch"/>
              <a:ea typeface="+mn-ea"/>
              <a:cs typeface="+mn-cs"/>
            </a:endParaRPr>
          </a:p>
        </p:txBody>
      </p:sp>
      <p:sp>
        <p:nvSpPr>
          <p:cNvPr id="19" name="TextBox 18">
            <a:extLst>
              <a:ext uri="{FF2B5EF4-FFF2-40B4-BE49-F238E27FC236}">
                <a16:creationId xmlns:a16="http://schemas.microsoft.com/office/drawing/2014/main" id="{55CB3DE2-FEE2-02E7-8DBE-5C2EC3A44BF1}"/>
              </a:ext>
            </a:extLst>
          </p:cNvPr>
          <p:cNvSpPr txBox="1"/>
          <p:nvPr/>
        </p:nvSpPr>
        <p:spPr>
          <a:xfrm>
            <a:off x="176638" y="2333342"/>
            <a:ext cx="13035516" cy="941989"/>
          </a:xfrm>
          <a:prstGeom prst="rect">
            <a:avLst/>
          </a:prstGeom>
          <a:noFill/>
        </p:spPr>
        <p:txBody>
          <a:bodyPr wrap="square">
            <a:spAutoFit/>
          </a:bodyPr>
          <a:lstStyle/>
          <a:p>
            <a:pPr algn="l">
              <a:lnSpc>
                <a:spcPts val="2143"/>
              </a:lnSpc>
              <a:spcBef>
                <a:spcPts val="1029"/>
              </a:spcBef>
              <a:spcAft>
                <a:spcPts val="1029"/>
              </a:spcAft>
            </a:pPr>
            <a:r>
              <a:rPr lang="en-US" sz="2800" b="1" i="0" dirty="0">
                <a:solidFill>
                  <a:srgbClr val="404040"/>
                </a:solidFill>
                <a:effectLst/>
                <a:latin typeface="quote-cjk-patch"/>
              </a:rPr>
              <a:t>Architecture:</a:t>
            </a:r>
            <a:r>
              <a:rPr lang="en-US" sz="2800" b="0" i="0" dirty="0">
                <a:solidFill>
                  <a:srgbClr val="404040"/>
                </a:solidFill>
                <a:effectLst/>
                <a:latin typeface="quote-cjk-patch"/>
              </a:rPr>
              <a:t> </a:t>
            </a:r>
          </a:p>
          <a:p>
            <a:pPr algn="l">
              <a:lnSpc>
                <a:spcPts val="2143"/>
              </a:lnSpc>
              <a:spcBef>
                <a:spcPts val="1029"/>
              </a:spcBef>
              <a:spcAft>
                <a:spcPts val="1029"/>
              </a:spcAft>
            </a:pPr>
            <a:r>
              <a:rPr lang="en-US" sz="2800" dirty="0">
                <a:solidFill>
                  <a:srgbClr val="404040"/>
                </a:solidFill>
                <a:latin typeface="quote-cjk-patch"/>
              </a:rPr>
              <a:t>	</a:t>
            </a:r>
            <a:r>
              <a:rPr lang="en-US" sz="2800" b="0" i="0" dirty="0">
                <a:solidFill>
                  <a:srgbClr val="404040"/>
                </a:solidFill>
                <a:effectLst/>
                <a:latin typeface="quote-cjk-patch"/>
              </a:rPr>
              <a:t>Encoder-Decoder Transformer (12 layers each).</a:t>
            </a:r>
          </a:p>
        </p:txBody>
      </p:sp>
      <p:pic>
        <p:nvPicPr>
          <p:cNvPr id="10" name="Picture 9">
            <a:extLst>
              <a:ext uri="{FF2B5EF4-FFF2-40B4-BE49-F238E27FC236}">
                <a16:creationId xmlns:a16="http://schemas.microsoft.com/office/drawing/2014/main" id="{65A60986-AB35-EE60-A1F8-0B215D59B10A}"/>
              </a:ext>
            </a:extLst>
          </p:cNvPr>
          <p:cNvPicPr>
            <a:picLocks noChangeAspect="1"/>
          </p:cNvPicPr>
          <p:nvPr/>
        </p:nvPicPr>
        <p:blipFill>
          <a:blip r:embed="rId3"/>
          <a:stretch>
            <a:fillRect/>
          </a:stretch>
        </p:blipFill>
        <p:spPr>
          <a:xfrm>
            <a:off x="7881403" y="1935514"/>
            <a:ext cx="1463765" cy="1463765"/>
          </a:xfrm>
          <a:prstGeom prst="rect">
            <a:avLst/>
          </a:prstGeom>
        </p:spPr>
      </p:pic>
      <p:sp>
        <p:nvSpPr>
          <p:cNvPr id="4" name="TextBox 3">
            <a:extLst>
              <a:ext uri="{FF2B5EF4-FFF2-40B4-BE49-F238E27FC236}">
                <a16:creationId xmlns:a16="http://schemas.microsoft.com/office/drawing/2014/main" id="{A136BFBC-B246-1C89-3C64-3A179D764B1D}"/>
              </a:ext>
            </a:extLst>
          </p:cNvPr>
          <p:cNvSpPr txBox="1"/>
          <p:nvPr/>
        </p:nvSpPr>
        <p:spPr>
          <a:xfrm>
            <a:off x="176638" y="3603549"/>
            <a:ext cx="6864242" cy="1634486"/>
          </a:xfrm>
          <a:prstGeom prst="rect">
            <a:avLst/>
          </a:prstGeom>
          <a:noFill/>
        </p:spPr>
        <p:txBody>
          <a:bodyPr wrap="square">
            <a:spAutoFit/>
          </a:bodyPr>
          <a:lstStyle/>
          <a:p>
            <a:pPr algn="l">
              <a:lnSpc>
                <a:spcPts val="2143"/>
              </a:lnSpc>
              <a:spcBef>
                <a:spcPts val="300"/>
              </a:spcBef>
              <a:spcAft>
                <a:spcPts val="300"/>
              </a:spcAft>
            </a:pPr>
            <a:r>
              <a:rPr lang="en-US" sz="2800" b="1" i="0" dirty="0">
                <a:solidFill>
                  <a:srgbClr val="404040"/>
                </a:solidFill>
                <a:effectLst/>
                <a:latin typeface="quote-cjk-patch"/>
              </a:rPr>
              <a:t>Strengths:</a:t>
            </a: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Optimized for summarization.</a:t>
            </a: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Balances conciseness and coherence.</a:t>
            </a: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Works offline (unlike GPT-3.5).</a:t>
            </a:r>
          </a:p>
        </p:txBody>
      </p:sp>
      <p:pic>
        <p:nvPicPr>
          <p:cNvPr id="3" name="Picture 2">
            <a:extLst>
              <a:ext uri="{FF2B5EF4-FFF2-40B4-BE49-F238E27FC236}">
                <a16:creationId xmlns:a16="http://schemas.microsoft.com/office/drawing/2014/main" id="{4976EA69-87D3-4BAE-E17D-D2265A6D5FAF}"/>
              </a:ext>
            </a:extLst>
          </p:cNvPr>
          <p:cNvPicPr>
            <a:picLocks noChangeAspect="1"/>
          </p:cNvPicPr>
          <p:nvPr/>
        </p:nvPicPr>
        <p:blipFill>
          <a:blip r:embed="rId4"/>
          <a:stretch>
            <a:fillRect/>
          </a:stretch>
        </p:blipFill>
        <p:spPr>
          <a:xfrm>
            <a:off x="7699249" y="5299243"/>
            <a:ext cx="1391536" cy="1391536"/>
          </a:xfrm>
          <a:prstGeom prst="rect">
            <a:avLst/>
          </a:prstGeom>
        </p:spPr>
      </p:pic>
      <p:sp>
        <p:nvSpPr>
          <p:cNvPr id="8" name="TextBox 7">
            <a:extLst>
              <a:ext uri="{FF2B5EF4-FFF2-40B4-BE49-F238E27FC236}">
                <a16:creationId xmlns:a16="http://schemas.microsoft.com/office/drawing/2014/main" id="{B257B297-957C-13E8-7CA2-85107F623869}"/>
              </a:ext>
            </a:extLst>
          </p:cNvPr>
          <p:cNvSpPr txBox="1"/>
          <p:nvPr/>
        </p:nvSpPr>
        <p:spPr>
          <a:xfrm>
            <a:off x="278186" y="5273289"/>
            <a:ext cx="8100620" cy="1391535"/>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Limitations:</a:t>
            </a:r>
            <a:endParaRPr lang="en-US" sz="28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800" b="0" i="0" dirty="0">
                <a:solidFill>
                  <a:srgbClr val="404040"/>
                </a:solidFill>
                <a:effectLst/>
                <a:latin typeface="quote-cjk-patch"/>
              </a:rPr>
              <a:t>Max input: </a:t>
            </a:r>
            <a:r>
              <a:rPr lang="en-US" sz="2800" b="1" i="0" dirty="0">
                <a:solidFill>
                  <a:srgbClr val="404040"/>
                </a:solidFill>
                <a:effectLst/>
                <a:latin typeface="quote-cjk-patch"/>
              </a:rPr>
              <a:t>1024 tokens</a:t>
            </a:r>
            <a:r>
              <a:rPr lang="en-US" sz="2800" b="0" i="0" dirty="0">
                <a:solidFill>
                  <a:srgbClr val="404040"/>
                </a:solidFill>
                <a:effectLst/>
                <a:latin typeface="quote-cjk-patch"/>
              </a:rPr>
              <a:t> (requires chunking).</a:t>
            </a:r>
          </a:p>
          <a:p>
            <a:pPr lvl="1">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Struggles with scanned/image-based PDFs.</a:t>
            </a:r>
          </a:p>
        </p:txBody>
      </p:sp>
      <p:pic>
        <p:nvPicPr>
          <p:cNvPr id="11" name="Picture 10">
            <a:extLst>
              <a:ext uri="{FF2B5EF4-FFF2-40B4-BE49-F238E27FC236}">
                <a16:creationId xmlns:a16="http://schemas.microsoft.com/office/drawing/2014/main" id="{E4F56B8E-5D5A-2185-5907-30C9318D0E6A}"/>
              </a:ext>
            </a:extLst>
          </p:cNvPr>
          <p:cNvPicPr>
            <a:picLocks noChangeAspect="1"/>
          </p:cNvPicPr>
          <p:nvPr/>
        </p:nvPicPr>
        <p:blipFill>
          <a:blip r:embed="rId5"/>
          <a:stretch>
            <a:fillRect/>
          </a:stretch>
        </p:blipFill>
        <p:spPr>
          <a:xfrm>
            <a:off x="6428855" y="3429000"/>
            <a:ext cx="1463765" cy="1463765"/>
          </a:xfrm>
          <a:prstGeom prst="rect">
            <a:avLst/>
          </a:prstGeom>
        </p:spPr>
      </p:pic>
      <p:sp>
        <p:nvSpPr>
          <p:cNvPr id="13" name="TextBox 12">
            <a:extLst>
              <a:ext uri="{FF2B5EF4-FFF2-40B4-BE49-F238E27FC236}">
                <a16:creationId xmlns:a16="http://schemas.microsoft.com/office/drawing/2014/main" id="{20260624-8B5F-9192-2560-A0267EB69DF8}"/>
              </a:ext>
            </a:extLst>
          </p:cNvPr>
          <p:cNvSpPr txBox="1"/>
          <p:nvPr/>
        </p:nvSpPr>
        <p:spPr>
          <a:xfrm>
            <a:off x="10340338" y="12134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Tree>
    <p:extLst>
      <p:ext uri="{BB962C8B-B14F-4D97-AF65-F5344CB8AC3E}">
        <p14:creationId xmlns:p14="http://schemas.microsoft.com/office/powerpoint/2010/main" val="40770058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074770-F0D7-7051-54E5-5F6D8AEE7CC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128E1F-89D0-D784-1CBA-2F28957FF3B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65F24E61-2151-3609-83BD-0E40743AB766}"/>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7355EB12-2F25-53D8-1ADC-7B4281217291}"/>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F95A4B52-957B-F8CD-FAC9-6214611E0ED4}"/>
              </a:ext>
            </a:extLst>
          </p:cNvPr>
          <p:cNvSpPr txBox="1"/>
          <p:nvPr/>
        </p:nvSpPr>
        <p:spPr>
          <a:xfrm>
            <a:off x="578420" y="1727348"/>
            <a:ext cx="7720453" cy="4069576"/>
          </a:xfrm>
          <a:prstGeom prst="rect">
            <a:avLst/>
          </a:prstGeom>
          <a:noFill/>
        </p:spPr>
        <p:txBody>
          <a:bodyPr wrap="square">
            <a:spAutoFit/>
          </a:bodyPr>
          <a:lstStyle/>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max_length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Controls summary length</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min_length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Avoids overly short summaries</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num_beams</a:t>
            </a:r>
            <a:r>
              <a:rPr lang="en-US" sz="2800" b="1" i="0" dirty="0">
                <a:solidFill>
                  <a:srgbClr val="404040"/>
                </a:solidFill>
                <a:effectLst/>
                <a:latin typeface="quote-cjk-patch"/>
              </a:rPr>
              <a:t>	Higher :</a:t>
            </a:r>
          </a:p>
          <a:p>
            <a:pPr lvl="1">
              <a:lnSpc>
                <a:spcPts val="2143"/>
              </a:lnSpc>
              <a:spcBef>
                <a:spcPts val="1029"/>
              </a:spcBef>
              <a:spcAft>
                <a:spcPts val="1029"/>
              </a:spcAft>
            </a:pPr>
            <a:r>
              <a:rPr lang="en-US" sz="2800" i="0" dirty="0">
                <a:solidFill>
                  <a:srgbClr val="404040"/>
                </a:solidFill>
                <a:effectLst/>
                <a:latin typeface="quote-cjk-patch"/>
              </a:rPr>
              <a:t>	better quality (but slower)</a:t>
            </a:r>
          </a:p>
          <a:p>
            <a:pPr marL="457200" indent="-457200">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Truncation</a:t>
            </a:r>
          </a:p>
          <a:p>
            <a:pPr lvl="1">
              <a:lnSpc>
                <a:spcPts val="2143"/>
              </a:lnSpc>
              <a:spcBef>
                <a:spcPts val="1029"/>
              </a:spcBef>
              <a:spcAft>
                <a:spcPts val="1029"/>
              </a:spcAft>
            </a:pPr>
            <a:r>
              <a:rPr lang="en-US" sz="2800" i="0" dirty="0">
                <a:solidFill>
                  <a:srgbClr val="404040"/>
                </a:solidFill>
                <a:effectLst/>
                <a:latin typeface="quote-cjk-patch"/>
              </a:rPr>
              <a:t>	Required for long documents</a:t>
            </a:r>
          </a:p>
        </p:txBody>
      </p:sp>
      <p:pic>
        <p:nvPicPr>
          <p:cNvPr id="6" name="Picture 5">
            <a:extLst>
              <a:ext uri="{FF2B5EF4-FFF2-40B4-BE49-F238E27FC236}">
                <a16:creationId xmlns:a16="http://schemas.microsoft.com/office/drawing/2014/main" id="{8BF94652-104F-50E8-DDC9-3DC70096604F}"/>
              </a:ext>
            </a:extLst>
          </p:cNvPr>
          <p:cNvPicPr>
            <a:picLocks noChangeAspect="1"/>
          </p:cNvPicPr>
          <p:nvPr/>
        </p:nvPicPr>
        <p:blipFill>
          <a:blip r:embed="rId3"/>
          <a:stretch>
            <a:fillRect/>
          </a:stretch>
        </p:blipFill>
        <p:spPr>
          <a:xfrm>
            <a:off x="7820298" y="2219637"/>
            <a:ext cx="2908308" cy="2908308"/>
          </a:xfrm>
          <a:prstGeom prst="rect">
            <a:avLst/>
          </a:prstGeom>
        </p:spPr>
      </p:pic>
    </p:spTree>
    <p:extLst>
      <p:ext uri="{BB962C8B-B14F-4D97-AF65-F5344CB8AC3E}">
        <p14:creationId xmlns:p14="http://schemas.microsoft.com/office/powerpoint/2010/main" val="1837296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49F7F-CCC1-40C7-F618-27386C36D53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5009DA3-FC73-E9BD-BC3E-F6C0F88EA011}"/>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84956C9-F64E-FF9D-54DB-034002B48079}"/>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338A28EE-A906-3635-BE1C-BF2085FB6873}"/>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287C1545-1C38-969E-B9FC-75864D4E4C5C}"/>
              </a:ext>
            </a:extLst>
          </p:cNvPr>
          <p:cNvSpPr txBox="1"/>
          <p:nvPr/>
        </p:nvSpPr>
        <p:spPr>
          <a:xfrm>
            <a:off x="578420" y="1727348"/>
            <a:ext cx="7720453" cy="4069576"/>
          </a:xfrm>
          <a:prstGeom prst="rect">
            <a:avLst/>
          </a:prstGeom>
          <a:noFill/>
        </p:spPr>
        <p:txBody>
          <a:bodyPr wrap="square">
            <a:spAutoFit/>
          </a:bodyPr>
          <a:lstStyle/>
          <a:p>
            <a:pPr>
              <a:lnSpc>
                <a:spcPts val="2143"/>
              </a:lnSpc>
              <a:spcBef>
                <a:spcPts val="1029"/>
              </a:spcBef>
              <a:spcAft>
                <a:spcPts val="1029"/>
              </a:spcAft>
            </a:pPr>
            <a:r>
              <a:rPr lang="en-US" sz="4000" b="1" i="0" dirty="0" err="1">
                <a:solidFill>
                  <a:srgbClr val="404040"/>
                </a:solidFill>
                <a:effectLst/>
                <a:latin typeface="quote-cjk-patch"/>
              </a:rPr>
              <a:t>max_length</a:t>
            </a:r>
            <a:r>
              <a:rPr lang="en-US" sz="4000" i="0" dirty="0">
                <a:solidFill>
                  <a:srgbClr val="404040"/>
                </a:solidFill>
                <a:effectLst/>
                <a:latin typeface="quote-cjk-patch"/>
              </a:rPr>
              <a:t>	:</a:t>
            </a:r>
          </a:p>
          <a:p>
            <a:pPr lvl="1">
              <a:lnSpc>
                <a:spcPts val="2143"/>
              </a:lnSpc>
              <a:spcBef>
                <a:spcPts val="1029"/>
              </a:spcBef>
              <a:spcAft>
                <a:spcPts val="1029"/>
              </a:spcAft>
            </a:pPr>
            <a:r>
              <a:rPr lang="en-US" sz="4000" i="0" dirty="0">
                <a:solidFill>
                  <a:srgbClr val="404040"/>
                </a:solidFill>
                <a:effectLst/>
                <a:latin typeface="quote-cjk-patch"/>
              </a:rPr>
              <a:t>	Controls summary length</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min_length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Avoids overly short summaries</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num_beams</a:t>
            </a:r>
            <a:r>
              <a:rPr lang="en-US" sz="2800" b="1" i="0" dirty="0">
                <a:solidFill>
                  <a:srgbClr val="404040"/>
                </a:solidFill>
                <a:effectLst/>
                <a:latin typeface="quote-cjk-patch"/>
              </a:rPr>
              <a:t>	Higher :</a:t>
            </a:r>
          </a:p>
          <a:p>
            <a:pPr lvl="1">
              <a:lnSpc>
                <a:spcPts val="2143"/>
              </a:lnSpc>
              <a:spcBef>
                <a:spcPts val="1029"/>
              </a:spcBef>
              <a:spcAft>
                <a:spcPts val="1029"/>
              </a:spcAft>
            </a:pPr>
            <a:r>
              <a:rPr lang="en-US" sz="2800" i="0" dirty="0">
                <a:solidFill>
                  <a:srgbClr val="404040"/>
                </a:solidFill>
                <a:effectLst/>
                <a:latin typeface="quote-cjk-patch"/>
              </a:rPr>
              <a:t>	better quality (but slower)</a:t>
            </a:r>
          </a:p>
          <a:p>
            <a:pPr marL="457200" indent="-457200">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Truncation</a:t>
            </a:r>
          </a:p>
          <a:p>
            <a:pPr lvl="1">
              <a:lnSpc>
                <a:spcPts val="2143"/>
              </a:lnSpc>
              <a:spcBef>
                <a:spcPts val="1029"/>
              </a:spcBef>
              <a:spcAft>
                <a:spcPts val="1029"/>
              </a:spcAft>
            </a:pPr>
            <a:r>
              <a:rPr lang="en-US" sz="2800" i="0" dirty="0">
                <a:solidFill>
                  <a:srgbClr val="404040"/>
                </a:solidFill>
                <a:effectLst/>
                <a:latin typeface="quote-cjk-patch"/>
              </a:rPr>
              <a:t>	Required for long documents</a:t>
            </a:r>
          </a:p>
        </p:txBody>
      </p:sp>
      <p:pic>
        <p:nvPicPr>
          <p:cNvPr id="4" name="Picture 3">
            <a:extLst>
              <a:ext uri="{FF2B5EF4-FFF2-40B4-BE49-F238E27FC236}">
                <a16:creationId xmlns:a16="http://schemas.microsoft.com/office/drawing/2014/main" id="{D090DC69-3733-1C4B-03EF-BFFC8AD30F56}"/>
              </a:ext>
            </a:extLst>
          </p:cNvPr>
          <p:cNvPicPr>
            <a:picLocks noChangeAspect="1"/>
          </p:cNvPicPr>
          <p:nvPr/>
        </p:nvPicPr>
        <p:blipFill>
          <a:blip r:embed="rId3"/>
          <a:stretch>
            <a:fillRect/>
          </a:stretch>
        </p:blipFill>
        <p:spPr>
          <a:xfrm>
            <a:off x="7956778" y="2219637"/>
            <a:ext cx="2908308" cy="2908308"/>
          </a:xfrm>
          <a:prstGeom prst="rect">
            <a:avLst/>
          </a:prstGeom>
        </p:spPr>
      </p:pic>
    </p:spTree>
    <p:extLst>
      <p:ext uri="{BB962C8B-B14F-4D97-AF65-F5344CB8AC3E}">
        <p14:creationId xmlns:p14="http://schemas.microsoft.com/office/powerpoint/2010/main" val="2023663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9C0F9-8157-F380-32AE-ACE9B145FD6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8F21AC5-98D2-E068-0648-EAA419901AC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94A31DE1-FE79-F545-4752-BC84DD6C332D}"/>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21A378CC-57CA-20A3-FB8A-B398DAECB914}"/>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06CCC856-EFF6-2513-F6E6-4CEE7D184447}"/>
              </a:ext>
            </a:extLst>
          </p:cNvPr>
          <p:cNvSpPr txBox="1"/>
          <p:nvPr/>
        </p:nvSpPr>
        <p:spPr>
          <a:xfrm>
            <a:off x="578420" y="1727348"/>
            <a:ext cx="7720453" cy="4069576"/>
          </a:xfrm>
          <a:prstGeom prst="rect">
            <a:avLst/>
          </a:prstGeom>
          <a:noFill/>
        </p:spPr>
        <p:txBody>
          <a:bodyPr wrap="square">
            <a:spAutoFit/>
          </a:bodyPr>
          <a:lstStyle/>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max_length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Controls summary length</a:t>
            </a:r>
          </a:p>
          <a:p>
            <a:pPr>
              <a:lnSpc>
                <a:spcPts val="2143"/>
              </a:lnSpc>
              <a:spcBef>
                <a:spcPts val="1029"/>
              </a:spcBef>
              <a:spcAft>
                <a:spcPts val="1029"/>
              </a:spcAft>
            </a:pPr>
            <a:r>
              <a:rPr lang="en-US" sz="4000" b="1" i="0" dirty="0" err="1">
                <a:solidFill>
                  <a:srgbClr val="404040"/>
                </a:solidFill>
                <a:effectLst/>
                <a:latin typeface="quote-cjk-patch"/>
              </a:rPr>
              <a:t>min_length</a:t>
            </a:r>
            <a:r>
              <a:rPr lang="en-US" sz="4000" i="0" dirty="0">
                <a:solidFill>
                  <a:srgbClr val="404040"/>
                </a:solidFill>
                <a:effectLst/>
                <a:latin typeface="quote-cjk-patch"/>
              </a:rPr>
              <a:t>	:</a:t>
            </a:r>
          </a:p>
          <a:p>
            <a:pPr lvl="1">
              <a:lnSpc>
                <a:spcPts val="2143"/>
              </a:lnSpc>
              <a:spcBef>
                <a:spcPts val="1029"/>
              </a:spcBef>
              <a:spcAft>
                <a:spcPts val="1029"/>
              </a:spcAft>
            </a:pPr>
            <a:r>
              <a:rPr lang="en-US" sz="4000" i="0" dirty="0">
                <a:solidFill>
                  <a:srgbClr val="404040"/>
                </a:solidFill>
                <a:effectLst/>
                <a:latin typeface="quote-cjk-patch"/>
              </a:rPr>
              <a:t>	Avoids overly short summaries</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num_beams</a:t>
            </a:r>
            <a:r>
              <a:rPr lang="en-US" sz="2800" b="1" i="0" dirty="0">
                <a:solidFill>
                  <a:srgbClr val="404040"/>
                </a:solidFill>
                <a:effectLst/>
                <a:latin typeface="quote-cjk-patch"/>
              </a:rPr>
              <a:t>	Higher :</a:t>
            </a:r>
          </a:p>
          <a:p>
            <a:pPr lvl="1">
              <a:lnSpc>
                <a:spcPts val="2143"/>
              </a:lnSpc>
              <a:spcBef>
                <a:spcPts val="1029"/>
              </a:spcBef>
              <a:spcAft>
                <a:spcPts val="1029"/>
              </a:spcAft>
            </a:pPr>
            <a:r>
              <a:rPr lang="en-US" sz="2800" i="0" dirty="0">
                <a:solidFill>
                  <a:srgbClr val="404040"/>
                </a:solidFill>
                <a:effectLst/>
                <a:latin typeface="quote-cjk-patch"/>
              </a:rPr>
              <a:t>	better quality (but slower)</a:t>
            </a:r>
          </a:p>
          <a:p>
            <a:pPr marL="457200" indent="-457200">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Truncation</a:t>
            </a:r>
          </a:p>
          <a:p>
            <a:pPr lvl="1">
              <a:lnSpc>
                <a:spcPts val="2143"/>
              </a:lnSpc>
              <a:spcBef>
                <a:spcPts val="1029"/>
              </a:spcBef>
              <a:spcAft>
                <a:spcPts val="1029"/>
              </a:spcAft>
            </a:pPr>
            <a:r>
              <a:rPr lang="en-US" sz="2800" i="0" dirty="0">
                <a:solidFill>
                  <a:srgbClr val="404040"/>
                </a:solidFill>
                <a:effectLst/>
                <a:latin typeface="quote-cjk-patch"/>
              </a:rPr>
              <a:t>	Required for long documents</a:t>
            </a:r>
          </a:p>
        </p:txBody>
      </p:sp>
      <p:pic>
        <p:nvPicPr>
          <p:cNvPr id="6" name="Picture 5">
            <a:extLst>
              <a:ext uri="{FF2B5EF4-FFF2-40B4-BE49-F238E27FC236}">
                <a16:creationId xmlns:a16="http://schemas.microsoft.com/office/drawing/2014/main" id="{62BC3409-D653-39E2-9EA0-C345B81A1A60}"/>
              </a:ext>
            </a:extLst>
          </p:cNvPr>
          <p:cNvPicPr>
            <a:picLocks noChangeAspect="1"/>
          </p:cNvPicPr>
          <p:nvPr/>
        </p:nvPicPr>
        <p:blipFill>
          <a:blip r:embed="rId3"/>
          <a:stretch>
            <a:fillRect/>
          </a:stretch>
        </p:blipFill>
        <p:spPr>
          <a:xfrm>
            <a:off x="7956778" y="2219637"/>
            <a:ext cx="2908308" cy="2908308"/>
          </a:xfrm>
          <a:prstGeom prst="rect">
            <a:avLst/>
          </a:prstGeom>
        </p:spPr>
      </p:pic>
    </p:spTree>
    <p:extLst>
      <p:ext uri="{BB962C8B-B14F-4D97-AF65-F5344CB8AC3E}">
        <p14:creationId xmlns:p14="http://schemas.microsoft.com/office/powerpoint/2010/main" val="33653096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6CA8-D48A-EBCF-17C5-41C156D0513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622DB3C-2573-76D9-4483-468CAB57BFD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185406EC-4D8E-F97F-0119-13EF5D2CC461}"/>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99F9411B-CD1F-F5FF-5AF6-D53D04AFC75C}"/>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13D50AE0-B23D-8740-1B12-4393C1BDB59F}"/>
              </a:ext>
            </a:extLst>
          </p:cNvPr>
          <p:cNvSpPr txBox="1"/>
          <p:nvPr/>
        </p:nvSpPr>
        <p:spPr>
          <a:xfrm>
            <a:off x="578420" y="1727348"/>
            <a:ext cx="7720453" cy="4069576"/>
          </a:xfrm>
          <a:prstGeom prst="rect">
            <a:avLst/>
          </a:prstGeom>
          <a:noFill/>
        </p:spPr>
        <p:txBody>
          <a:bodyPr wrap="square">
            <a:spAutoFit/>
          </a:bodyPr>
          <a:lstStyle/>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max_length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Controls summary length</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min_length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Avoids overly short summaries</a:t>
            </a:r>
          </a:p>
          <a:p>
            <a:pPr>
              <a:lnSpc>
                <a:spcPts val="2143"/>
              </a:lnSpc>
              <a:spcBef>
                <a:spcPts val="1029"/>
              </a:spcBef>
              <a:spcAft>
                <a:spcPts val="1029"/>
              </a:spcAft>
            </a:pPr>
            <a:r>
              <a:rPr lang="en-US" sz="4000" b="1" i="0" dirty="0" err="1">
                <a:solidFill>
                  <a:srgbClr val="404040"/>
                </a:solidFill>
                <a:effectLst/>
                <a:latin typeface="quote-cjk-patch"/>
              </a:rPr>
              <a:t>num_beams</a:t>
            </a:r>
            <a:r>
              <a:rPr lang="en-US" sz="4000" b="1" i="0" dirty="0">
                <a:solidFill>
                  <a:srgbClr val="404040"/>
                </a:solidFill>
                <a:effectLst/>
                <a:latin typeface="quote-cjk-patch"/>
              </a:rPr>
              <a:t>	Higher :</a:t>
            </a:r>
          </a:p>
          <a:p>
            <a:pPr lvl="1">
              <a:lnSpc>
                <a:spcPts val="2143"/>
              </a:lnSpc>
              <a:spcBef>
                <a:spcPts val="1029"/>
              </a:spcBef>
              <a:spcAft>
                <a:spcPts val="1029"/>
              </a:spcAft>
            </a:pPr>
            <a:r>
              <a:rPr lang="en-US" sz="4000" i="0" dirty="0">
                <a:solidFill>
                  <a:srgbClr val="404040"/>
                </a:solidFill>
                <a:effectLst/>
                <a:latin typeface="quote-cjk-patch"/>
              </a:rPr>
              <a:t>	better quality (but slower)</a:t>
            </a:r>
          </a:p>
          <a:p>
            <a:pPr marL="457200" indent="-457200">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Truncation</a:t>
            </a:r>
          </a:p>
          <a:p>
            <a:pPr lvl="1">
              <a:lnSpc>
                <a:spcPts val="2143"/>
              </a:lnSpc>
              <a:spcBef>
                <a:spcPts val="1029"/>
              </a:spcBef>
              <a:spcAft>
                <a:spcPts val="1029"/>
              </a:spcAft>
            </a:pPr>
            <a:r>
              <a:rPr lang="en-US" sz="2800" i="0" dirty="0">
                <a:solidFill>
                  <a:srgbClr val="404040"/>
                </a:solidFill>
                <a:effectLst/>
                <a:latin typeface="quote-cjk-patch"/>
              </a:rPr>
              <a:t>	Required for long documents</a:t>
            </a:r>
          </a:p>
        </p:txBody>
      </p:sp>
      <p:pic>
        <p:nvPicPr>
          <p:cNvPr id="3" name="Picture 2">
            <a:extLst>
              <a:ext uri="{FF2B5EF4-FFF2-40B4-BE49-F238E27FC236}">
                <a16:creationId xmlns:a16="http://schemas.microsoft.com/office/drawing/2014/main" id="{CF36E3AE-9B10-160D-FFDF-E2DEA88D9C9D}"/>
              </a:ext>
            </a:extLst>
          </p:cNvPr>
          <p:cNvPicPr>
            <a:picLocks noChangeAspect="1"/>
          </p:cNvPicPr>
          <p:nvPr/>
        </p:nvPicPr>
        <p:blipFill>
          <a:blip r:embed="rId3"/>
          <a:stretch>
            <a:fillRect/>
          </a:stretch>
        </p:blipFill>
        <p:spPr>
          <a:xfrm>
            <a:off x="7956778" y="2219637"/>
            <a:ext cx="2908308" cy="2908308"/>
          </a:xfrm>
          <a:prstGeom prst="rect">
            <a:avLst/>
          </a:prstGeom>
        </p:spPr>
      </p:pic>
    </p:spTree>
    <p:extLst>
      <p:ext uri="{BB962C8B-B14F-4D97-AF65-F5344CB8AC3E}">
        <p14:creationId xmlns:p14="http://schemas.microsoft.com/office/powerpoint/2010/main" val="24826135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DADF-B5EF-F8F7-4ECF-1E2DE15241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47C7E5C-1023-273A-0ABC-36900362F8E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054BEC4-D353-106F-D53F-51954A3E631A}"/>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1F17FDFE-6676-EF76-00BC-11EA029E1EE8}"/>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FB0E2AC0-3B15-3203-C355-4F78E00F0229}"/>
              </a:ext>
            </a:extLst>
          </p:cNvPr>
          <p:cNvSpPr txBox="1"/>
          <p:nvPr/>
        </p:nvSpPr>
        <p:spPr>
          <a:xfrm>
            <a:off x="578420" y="1727348"/>
            <a:ext cx="7720453" cy="4110228"/>
          </a:xfrm>
          <a:prstGeom prst="rect">
            <a:avLst/>
          </a:prstGeom>
          <a:noFill/>
        </p:spPr>
        <p:txBody>
          <a:bodyPr wrap="square">
            <a:spAutoFit/>
          </a:bodyPr>
          <a:lstStyle/>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max_length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Controls summary length</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min_length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Avoids overly short summaries</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num_beams</a:t>
            </a:r>
            <a:r>
              <a:rPr lang="en-US" sz="2800" b="1" i="0" dirty="0">
                <a:solidFill>
                  <a:srgbClr val="404040"/>
                </a:solidFill>
                <a:effectLst/>
                <a:latin typeface="quote-cjk-patch"/>
              </a:rPr>
              <a:t>	Higher :</a:t>
            </a:r>
          </a:p>
          <a:p>
            <a:pPr lvl="1">
              <a:lnSpc>
                <a:spcPts val="2143"/>
              </a:lnSpc>
              <a:spcBef>
                <a:spcPts val="1029"/>
              </a:spcBef>
              <a:spcAft>
                <a:spcPts val="1029"/>
              </a:spcAft>
            </a:pPr>
            <a:r>
              <a:rPr lang="en-US" sz="2800" i="0" dirty="0">
                <a:solidFill>
                  <a:srgbClr val="404040"/>
                </a:solidFill>
                <a:effectLst/>
                <a:latin typeface="quote-cjk-patch"/>
              </a:rPr>
              <a:t>	better quality (but slower)</a:t>
            </a:r>
          </a:p>
          <a:p>
            <a:pPr>
              <a:lnSpc>
                <a:spcPts val="2143"/>
              </a:lnSpc>
              <a:spcBef>
                <a:spcPts val="1029"/>
              </a:spcBef>
              <a:spcAft>
                <a:spcPts val="1029"/>
              </a:spcAft>
            </a:pPr>
            <a:r>
              <a:rPr lang="en-US" sz="4000" b="1" i="0" dirty="0">
                <a:solidFill>
                  <a:srgbClr val="404040"/>
                </a:solidFill>
                <a:effectLst/>
                <a:latin typeface="quote-cjk-patch"/>
              </a:rPr>
              <a:t>Truncation</a:t>
            </a:r>
          </a:p>
          <a:p>
            <a:pPr lvl="1">
              <a:lnSpc>
                <a:spcPts val="2143"/>
              </a:lnSpc>
              <a:spcBef>
                <a:spcPts val="1029"/>
              </a:spcBef>
              <a:spcAft>
                <a:spcPts val="1029"/>
              </a:spcAft>
            </a:pPr>
            <a:r>
              <a:rPr lang="en-US" sz="4000" i="0" dirty="0">
                <a:solidFill>
                  <a:srgbClr val="404040"/>
                </a:solidFill>
                <a:effectLst/>
                <a:latin typeface="quote-cjk-patch"/>
              </a:rPr>
              <a:t>	Required for long documents</a:t>
            </a:r>
          </a:p>
        </p:txBody>
      </p:sp>
      <p:pic>
        <p:nvPicPr>
          <p:cNvPr id="8" name="Picture 7">
            <a:extLst>
              <a:ext uri="{FF2B5EF4-FFF2-40B4-BE49-F238E27FC236}">
                <a16:creationId xmlns:a16="http://schemas.microsoft.com/office/drawing/2014/main" id="{3C272F70-D4F3-F132-AA51-3106E1312966}"/>
              </a:ext>
            </a:extLst>
          </p:cNvPr>
          <p:cNvPicPr>
            <a:picLocks noChangeAspect="1"/>
          </p:cNvPicPr>
          <p:nvPr/>
        </p:nvPicPr>
        <p:blipFill>
          <a:blip r:embed="rId3"/>
          <a:stretch>
            <a:fillRect/>
          </a:stretch>
        </p:blipFill>
        <p:spPr>
          <a:xfrm>
            <a:off x="7956778" y="2219637"/>
            <a:ext cx="2908308" cy="2908308"/>
          </a:xfrm>
          <a:prstGeom prst="rect">
            <a:avLst/>
          </a:prstGeom>
        </p:spPr>
      </p:pic>
    </p:spTree>
    <p:extLst>
      <p:ext uri="{BB962C8B-B14F-4D97-AF65-F5344CB8AC3E}">
        <p14:creationId xmlns:p14="http://schemas.microsoft.com/office/powerpoint/2010/main" val="240200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F63473-8C6C-AD5A-54A9-AF6FCC0DCE1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8C464E4-22EA-A769-7188-3145A4C51CF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BC8032AE-5F97-39BC-D540-31B5C812E5C8}"/>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Summarization</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CD3D151D-DACA-F95B-9A97-36279D2B24A3}"/>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982C41CE-EC5B-A6B9-A3A2-EB7C29085C63}"/>
              </a:ext>
            </a:extLst>
          </p:cNvPr>
          <p:cNvSpPr txBox="1"/>
          <p:nvPr/>
        </p:nvSpPr>
        <p:spPr>
          <a:xfrm>
            <a:off x="578420" y="1727348"/>
            <a:ext cx="7720453" cy="4110228"/>
          </a:xfrm>
          <a:prstGeom prst="rect">
            <a:avLst/>
          </a:prstGeom>
          <a:noFill/>
        </p:spPr>
        <p:txBody>
          <a:bodyPr wrap="square">
            <a:spAutoFit/>
          </a:bodyPr>
          <a:lstStyle/>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max_length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Controls summary length</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min_length</a:t>
            </a:r>
            <a:r>
              <a:rPr lang="en-US" sz="2800" i="0" dirty="0">
                <a:solidFill>
                  <a:srgbClr val="404040"/>
                </a:solidFill>
                <a:effectLst/>
                <a:latin typeface="quote-cjk-patch"/>
              </a:rPr>
              <a:t>	:</a:t>
            </a:r>
          </a:p>
          <a:p>
            <a:pPr lvl="1">
              <a:lnSpc>
                <a:spcPts val="2143"/>
              </a:lnSpc>
              <a:spcBef>
                <a:spcPts val="1029"/>
              </a:spcBef>
              <a:spcAft>
                <a:spcPts val="1029"/>
              </a:spcAft>
            </a:pPr>
            <a:r>
              <a:rPr lang="en-US" sz="2800" i="0" dirty="0">
                <a:solidFill>
                  <a:srgbClr val="404040"/>
                </a:solidFill>
                <a:effectLst/>
                <a:latin typeface="quote-cjk-patch"/>
              </a:rPr>
              <a:t>	Avoids overly short summaries</a:t>
            </a:r>
          </a:p>
          <a:p>
            <a:pPr marL="457200" indent="-457200">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num_beams</a:t>
            </a:r>
            <a:r>
              <a:rPr lang="en-US" sz="2800" b="1" i="0" dirty="0">
                <a:solidFill>
                  <a:srgbClr val="404040"/>
                </a:solidFill>
                <a:effectLst/>
                <a:latin typeface="quote-cjk-patch"/>
              </a:rPr>
              <a:t>	Higher :</a:t>
            </a:r>
          </a:p>
          <a:p>
            <a:pPr lvl="1">
              <a:lnSpc>
                <a:spcPts val="2143"/>
              </a:lnSpc>
              <a:spcBef>
                <a:spcPts val="1029"/>
              </a:spcBef>
              <a:spcAft>
                <a:spcPts val="1029"/>
              </a:spcAft>
            </a:pPr>
            <a:r>
              <a:rPr lang="en-US" sz="2800" i="0" dirty="0">
                <a:solidFill>
                  <a:srgbClr val="404040"/>
                </a:solidFill>
                <a:effectLst/>
                <a:latin typeface="quote-cjk-patch"/>
              </a:rPr>
              <a:t>	better quality (but slower)</a:t>
            </a:r>
          </a:p>
          <a:p>
            <a:pPr marL="457200" indent="-457200">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Truncation</a:t>
            </a:r>
          </a:p>
          <a:p>
            <a:pPr lvl="1">
              <a:lnSpc>
                <a:spcPts val="2143"/>
              </a:lnSpc>
              <a:spcBef>
                <a:spcPts val="1029"/>
              </a:spcBef>
              <a:spcAft>
                <a:spcPts val="1029"/>
              </a:spcAft>
            </a:pPr>
            <a:r>
              <a:rPr lang="en-US" sz="2800" i="0" dirty="0">
                <a:solidFill>
                  <a:srgbClr val="404040"/>
                </a:solidFill>
                <a:effectLst/>
                <a:latin typeface="quote-cjk-patch"/>
              </a:rPr>
              <a:t>	Required for long documents</a:t>
            </a:r>
          </a:p>
        </p:txBody>
      </p:sp>
      <p:sp>
        <p:nvSpPr>
          <p:cNvPr id="3" name="TextBox 2">
            <a:extLst>
              <a:ext uri="{FF2B5EF4-FFF2-40B4-BE49-F238E27FC236}">
                <a16:creationId xmlns:a16="http://schemas.microsoft.com/office/drawing/2014/main" id="{23E55029-AC82-7734-6E70-33E4F78FEC01}"/>
              </a:ext>
            </a:extLst>
          </p:cNvPr>
          <p:cNvSpPr txBox="1"/>
          <p:nvPr/>
        </p:nvSpPr>
        <p:spPr>
          <a:xfrm>
            <a:off x="9703023" y="12134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Strengths &amp; Limitations</a:t>
            </a:r>
          </a:p>
        </p:txBody>
      </p:sp>
      <p:sp>
        <p:nvSpPr>
          <p:cNvPr id="4" name="TextBox 3">
            <a:extLst>
              <a:ext uri="{FF2B5EF4-FFF2-40B4-BE49-F238E27FC236}">
                <a16:creationId xmlns:a16="http://schemas.microsoft.com/office/drawing/2014/main" id="{359362A1-BCEE-7D9C-663D-C7A3869BF274}"/>
              </a:ext>
            </a:extLst>
          </p:cNvPr>
          <p:cNvSpPr txBox="1"/>
          <p:nvPr/>
        </p:nvSpPr>
        <p:spPr>
          <a:xfrm>
            <a:off x="12324240" y="1474481"/>
            <a:ext cx="13035516" cy="1814023"/>
          </a:xfrm>
          <a:prstGeom prst="rect">
            <a:avLst/>
          </a:prstGeom>
          <a:noFill/>
        </p:spPr>
        <p:txBody>
          <a:bodyPr wrap="square">
            <a:spAutoFit/>
          </a:bodyPr>
          <a:lstStyle/>
          <a:p>
            <a:pPr algn="l">
              <a:lnSpc>
                <a:spcPts val="2143"/>
              </a:lnSpc>
              <a:spcBef>
                <a:spcPts val="1029"/>
              </a:spcBef>
              <a:spcAft>
                <a:spcPts val="1029"/>
              </a:spcAft>
              <a:buNone/>
            </a:pPr>
            <a:r>
              <a:rPr lang="en-US" sz="3600" b="1" i="0" dirty="0">
                <a:solidFill>
                  <a:srgbClr val="404040"/>
                </a:solidFill>
                <a:effectLst/>
                <a:latin typeface="quote-cjk-patch"/>
              </a:rPr>
              <a:t>Strengths:</a:t>
            </a:r>
            <a:endParaRPr lang="en-US" sz="36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3600" b="0" i="0" dirty="0">
                <a:solidFill>
                  <a:srgbClr val="404040"/>
                </a:solidFill>
                <a:effectLst/>
                <a:latin typeface="quote-cjk-patch"/>
              </a:rPr>
              <a:t>Fast, high-quality summaries.</a:t>
            </a:r>
          </a:p>
          <a:p>
            <a:pPr lvl="1">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Works offline (privacy-friendly).</a:t>
            </a:r>
          </a:p>
          <a:p>
            <a:pPr lvl="1">
              <a:lnSpc>
                <a:spcPts val="2143"/>
              </a:lnSpc>
              <a:spcBef>
                <a:spcPts val="300"/>
              </a:spcBef>
              <a:spcAft>
                <a:spcPts val="1029"/>
              </a:spcAft>
              <a:buFont typeface="Arial" panose="020B0604020202020204" pitchFamily="34" charset="0"/>
              <a:buChar char="•"/>
            </a:pPr>
            <a:r>
              <a:rPr lang="en-US" sz="3600" b="0" i="0" dirty="0">
                <a:solidFill>
                  <a:srgbClr val="404040"/>
                </a:solidFill>
                <a:effectLst/>
                <a:latin typeface="quote-cjk-patch"/>
              </a:rPr>
              <a:t>Customizable parameters.</a:t>
            </a:r>
          </a:p>
        </p:txBody>
      </p:sp>
      <p:pic>
        <p:nvPicPr>
          <p:cNvPr id="5" name="Picture 4">
            <a:extLst>
              <a:ext uri="{FF2B5EF4-FFF2-40B4-BE49-F238E27FC236}">
                <a16:creationId xmlns:a16="http://schemas.microsoft.com/office/drawing/2014/main" id="{32B385D1-47C6-2A9C-EDC7-1BA6AE634BD6}"/>
              </a:ext>
            </a:extLst>
          </p:cNvPr>
          <p:cNvPicPr>
            <a:picLocks noChangeAspect="1"/>
          </p:cNvPicPr>
          <p:nvPr/>
        </p:nvPicPr>
        <p:blipFill>
          <a:blip r:embed="rId3"/>
          <a:stretch>
            <a:fillRect/>
          </a:stretch>
        </p:blipFill>
        <p:spPr>
          <a:xfrm>
            <a:off x="20166628" y="1450157"/>
            <a:ext cx="1662521" cy="1662521"/>
          </a:xfrm>
          <a:prstGeom prst="rect">
            <a:avLst/>
          </a:prstGeom>
        </p:spPr>
      </p:pic>
      <p:pic>
        <p:nvPicPr>
          <p:cNvPr id="8" name="Picture 7">
            <a:extLst>
              <a:ext uri="{FF2B5EF4-FFF2-40B4-BE49-F238E27FC236}">
                <a16:creationId xmlns:a16="http://schemas.microsoft.com/office/drawing/2014/main" id="{8270B32B-8F38-E595-CA3D-B90D6DA950C3}"/>
              </a:ext>
            </a:extLst>
          </p:cNvPr>
          <p:cNvPicPr>
            <a:picLocks noChangeAspect="1"/>
          </p:cNvPicPr>
          <p:nvPr/>
        </p:nvPicPr>
        <p:blipFill>
          <a:blip r:embed="rId4"/>
          <a:stretch>
            <a:fillRect/>
          </a:stretch>
        </p:blipFill>
        <p:spPr>
          <a:xfrm>
            <a:off x="7956778" y="2219637"/>
            <a:ext cx="2908308" cy="2908308"/>
          </a:xfrm>
          <a:prstGeom prst="rect">
            <a:avLst/>
          </a:prstGeom>
        </p:spPr>
      </p:pic>
    </p:spTree>
    <p:extLst>
      <p:ext uri="{BB962C8B-B14F-4D97-AF65-F5344CB8AC3E}">
        <p14:creationId xmlns:p14="http://schemas.microsoft.com/office/powerpoint/2010/main" val="2731260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EA3331-D349-6BFC-4167-405EB7E16D28}"/>
            </a:ext>
          </a:extLst>
        </p:cNvPr>
        <p:cNvGrpSpPr/>
        <p:nvPr/>
      </p:nvGrpSpPr>
      <p:grpSpPr>
        <a:xfrm>
          <a:off x="0" y="0"/>
          <a:ext cx="0" cy="0"/>
          <a:chOff x="0" y="0"/>
          <a:chExt cx="0" cy="0"/>
        </a:xfrm>
      </p:grpSpPr>
      <p:sp>
        <p:nvSpPr>
          <p:cNvPr id="23" name="Freeform 2">
            <a:extLst>
              <a:ext uri="{FF2B5EF4-FFF2-40B4-BE49-F238E27FC236}">
                <a16:creationId xmlns:a16="http://schemas.microsoft.com/office/drawing/2014/main" id="{11709F48-60CF-9D5D-FF9A-3408A0DB85D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4" name="Picture 3" descr="A close-up of a yellow background&#10;&#10;AI-generated content may be incorrect.">
            <a:extLst>
              <a:ext uri="{FF2B5EF4-FFF2-40B4-BE49-F238E27FC236}">
                <a16:creationId xmlns:a16="http://schemas.microsoft.com/office/drawing/2014/main" id="{AD46AF22-499C-D204-88F1-919BAA8F6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 y="0"/>
            <a:ext cx="12630778" cy="7264958"/>
          </a:xfrm>
          <a:prstGeom prst="rect">
            <a:avLst/>
          </a:prstGeom>
        </p:spPr>
      </p:pic>
      <p:pic>
        <p:nvPicPr>
          <p:cNvPr id="6" name="Picture 5" descr="A bookcase with icons and symbols&#10;&#10;AI-generated content may be incorrect.">
            <a:hlinkClick r:id="rId4" action="ppaction://hlinksldjump"/>
            <a:extLst>
              <a:ext uri="{FF2B5EF4-FFF2-40B4-BE49-F238E27FC236}">
                <a16:creationId xmlns:a16="http://schemas.microsoft.com/office/drawing/2014/main" id="{CDE5BB46-4F03-293D-D12B-7F629420DA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81"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hlinkClick r:id="rId6" action="ppaction://hlinksldjump"/>
            <a:extLst>
              <a:ext uri="{FF2B5EF4-FFF2-40B4-BE49-F238E27FC236}">
                <a16:creationId xmlns:a16="http://schemas.microsoft.com/office/drawing/2014/main" id="{0295C3A5-F568-53D3-F64F-4FE682A139C7}"/>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15029"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hlinkClick r:id="rId8" action="ppaction://hlinksldjump"/>
            <a:extLst>
              <a:ext uri="{FF2B5EF4-FFF2-40B4-BE49-F238E27FC236}">
                <a16:creationId xmlns:a16="http://schemas.microsoft.com/office/drawing/2014/main" id="{DDF99D7B-4353-CB1E-197F-2DCF4248B9B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15029"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hlinkClick r:id="rId10" action="ppaction://hlinksldjump"/>
            <a:extLst>
              <a:ext uri="{FF2B5EF4-FFF2-40B4-BE49-F238E27FC236}">
                <a16:creationId xmlns:a16="http://schemas.microsoft.com/office/drawing/2014/main" id="{937F9F35-67BB-F8B4-56CB-DBA26072A4D1}"/>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3581"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reeform 2">
            <a:extLst>
              <a:ext uri="{FF2B5EF4-FFF2-40B4-BE49-F238E27FC236}">
                <a16:creationId xmlns:a16="http://schemas.microsoft.com/office/drawing/2014/main" id="{626541B8-DBB7-D86B-4F3C-442B13895797}"/>
              </a:ext>
            </a:extLst>
          </p:cNvPr>
          <p:cNvSpPr/>
          <p:nvPr/>
        </p:nvSpPr>
        <p:spPr>
          <a:xfrm>
            <a:off x="13741767"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86ED1B9C-9A61-CAA9-79A9-DB6FA2B3BF6B}"/>
              </a:ext>
            </a:extLst>
          </p:cNvPr>
          <p:cNvSpPr/>
          <p:nvPr/>
        </p:nvSpPr>
        <p:spPr>
          <a:xfrm>
            <a:off x="13506754"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5" name="Freeform 4">
            <a:extLst>
              <a:ext uri="{FF2B5EF4-FFF2-40B4-BE49-F238E27FC236}">
                <a16:creationId xmlns:a16="http://schemas.microsoft.com/office/drawing/2014/main" id="{C93B157C-CFAF-1787-2E62-CF2200FF7ED4}"/>
              </a:ext>
            </a:extLst>
          </p:cNvPr>
          <p:cNvSpPr/>
          <p:nvPr/>
        </p:nvSpPr>
        <p:spPr>
          <a:xfrm>
            <a:off x="13085357"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7" name="TextBox 5">
            <a:extLst>
              <a:ext uri="{FF2B5EF4-FFF2-40B4-BE49-F238E27FC236}">
                <a16:creationId xmlns:a16="http://schemas.microsoft.com/office/drawing/2014/main" id="{5A64AFAA-CCE5-0F0A-FFCA-50222A3C286D}"/>
              </a:ext>
            </a:extLst>
          </p:cNvPr>
          <p:cNvSpPr txBox="1"/>
          <p:nvPr/>
        </p:nvSpPr>
        <p:spPr>
          <a:xfrm>
            <a:off x="15308895" y="1319194"/>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Optical Character Recognition </a:t>
            </a:r>
          </a:p>
        </p:txBody>
      </p:sp>
      <p:sp>
        <p:nvSpPr>
          <p:cNvPr id="8" name="Freeform 2">
            <a:extLst>
              <a:ext uri="{FF2B5EF4-FFF2-40B4-BE49-F238E27FC236}">
                <a16:creationId xmlns:a16="http://schemas.microsoft.com/office/drawing/2014/main" id="{75314FB2-2A08-2E6F-C4F4-4F7688FEAFFC}"/>
              </a:ext>
            </a:extLst>
          </p:cNvPr>
          <p:cNvSpPr/>
          <p:nvPr/>
        </p:nvSpPr>
        <p:spPr>
          <a:xfrm>
            <a:off x="1377833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9" name="Freeform 3">
            <a:extLst>
              <a:ext uri="{FF2B5EF4-FFF2-40B4-BE49-F238E27FC236}">
                <a16:creationId xmlns:a16="http://schemas.microsoft.com/office/drawing/2014/main" id="{0A4AE682-A7FF-F70B-58FF-21F677B8CE09}"/>
              </a:ext>
            </a:extLst>
          </p:cNvPr>
          <p:cNvSpPr/>
          <p:nvPr/>
        </p:nvSpPr>
        <p:spPr>
          <a:xfrm>
            <a:off x="1354332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5294613F-461F-4974-8DD3-420D5CEE6B65}"/>
              </a:ext>
            </a:extLst>
          </p:cNvPr>
          <p:cNvSpPr/>
          <p:nvPr/>
        </p:nvSpPr>
        <p:spPr>
          <a:xfrm>
            <a:off x="1312192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1" name="TextBox 5">
            <a:extLst>
              <a:ext uri="{FF2B5EF4-FFF2-40B4-BE49-F238E27FC236}">
                <a16:creationId xmlns:a16="http://schemas.microsoft.com/office/drawing/2014/main" id="{505CBCFD-3BC0-FD0E-D13E-BE329E223998}"/>
              </a:ext>
            </a:extLst>
          </p:cNvPr>
          <p:cNvSpPr txBox="1"/>
          <p:nvPr/>
        </p:nvSpPr>
        <p:spPr>
          <a:xfrm>
            <a:off x="15345464"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Text-To-Speech </a:t>
            </a:r>
          </a:p>
        </p:txBody>
      </p:sp>
      <p:sp>
        <p:nvSpPr>
          <p:cNvPr id="13" name="Freeform 2">
            <a:extLst>
              <a:ext uri="{FF2B5EF4-FFF2-40B4-BE49-F238E27FC236}">
                <a16:creationId xmlns:a16="http://schemas.microsoft.com/office/drawing/2014/main" id="{971A57DF-B2FD-4F57-D8D6-C24C5050A133}"/>
              </a:ext>
            </a:extLst>
          </p:cNvPr>
          <p:cNvSpPr/>
          <p:nvPr/>
        </p:nvSpPr>
        <p:spPr>
          <a:xfrm>
            <a:off x="13799118"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15" name="Freeform 3">
            <a:extLst>
              <a:ext uri="{FF2B5EF4-FFF2-40B4-BE49-F238E27FC236}">
                <a16:creationId xmlns:a16="http://schemas.microsoft.com/office/drawing/2014/main" id="{D056BDAB-4CE2-0C87-7186-1265E8D0AF9F}"/>
              </a:ext>
            </a:extLst>
          </p:cNvPr>
          <p:cNvSpPr/>
          <p:nvPr/>
        </p:nvSpPr>
        <p:spPr>
          <a:xfrm>
            <a:off x="13564105"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7" name="Freeform 4">
            <a:extLst>
              <a:ext uri="{FF2B5EF4-FFF2-40B4-BE49-F238E27FC236}">
                <a16:creationId xmlns:a16="http://schemas.microsoft.com/office/drawing/2014/main" id="{34B4B700-D72D-24AC-1F1D-6C1E517DC1AE}"/>
              </a:ext>
            </a:extLst>
          </p:cNvPr>
          <p:cNvSpPr/>
          <p:nvPr/>
        </p:nvSpPr>
        <p:spPr>
          <a:xfrm>
            <a:off x="1314270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8" name="TextBox 5">
            <a:extLst>
              <a:ext uri="{FF2B5EF4-FFF2-40B4-BE49-F238E27FC236}">
                <a16:creationId xmlns:a16="http://schemas.microsoft.com/office/drawing/2014/main" id="{83EA4EB2-FEEE-4677-FBE3-5235CD71C42C}"/>
              </a:ext>
            </a:extLst>
          </p:cNvPr>
          <p:cNvSpPr txBox="1"/>
          <p:nvPr/>
        </p:nvSpPr>
        <p:spPr>
          <a:xfrm>
            <a:off x="15366246"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Summarization</a:t>
            </a:r>
          </a:p>
        </p:txBody>
      </p:sp>
      <p:sp>
        <p:nvSpPr>
          <p:cNvPr id="19" name="Freeform 2">
            <a:extLst>
              <a:ext uri="{FF2B5EF4-FFF2-40B4-BE49-F238E27FC236}">
                <a16:creationId xmlns:a16="http://schemas.microsoft.com/office/drawing/2014/main" id="{FBA1D38C-5A1B-699B-B516-C7684C0B2D5D}"/>
              </a:ext>
            </a:extLst>
          </p:cNvPr>
          <p:cNvSpPr/>
          <p:nvPr/>
        </p:nvSpPr>
        <p:spPr>
          <a:xfrm>
            <a:off x="1375755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20" name="Freeform 3">
            <a:extLst>
              <a:ext uri="{FF2B5EF4-FFF2-40B4-BE49-F238E27FC236}">
                <a16:creationId xmlns:a16="http://schemas.microsoft.com/office/drawing/2014/main" id="{6FDB706E-D208-D73E-C45E-A9C050A681CF}"/>
              </a:ext>
            </a:extLst>
          </p:cNvPr>
          <p:cNvSpPr/>
          <p:nvPr/>
        </p:nvSpPr>
        <p:spPr>
          <a:xfrm>
            <a:off x="1352254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21" name="Freeform 4">
            <a:extLst>
              <a:ext uri="{FF2B5EF4-FFF2-40B4-BE49-F238E27FC236}">
                <a16:creationId xmlns:a16="http://schemas.microsoft.com/office/drawing/2014/main" id="{25E705BF-2F2B-9EB5-A6FD-5880C9B23299}"/>
              </a:ext>
            </a:extLst>
          </p:cNvPr>
          <p:cNvSpPr/>
          <p:nvPr/>
        </p:nvSpPr>
        <p:spPr>
          <a:xfrm>
            <a:off x="1310114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22" name="TextBox 5">
            <a:extLst>
              <a:ext uri="{FF2B5EF4-FFF2-40B4-BE49-F238E27FC236}">
                <a16:creationId xmlns:a16="http://schemas.microsoft.com/office/drawing/2014/main" id="{FF66F6A1-2F01-71C9-FBB2-4244FDEB5FA5}"/>
              </a:ext>
            </a:extLst>
          </p:cNvPr>
          <p:cNvSpPr txBox="1"/>
          <p:nvPr/>
        </p:nvSpPr>
        <p:spPr>
          <a:xfrm>
            <a:off x="15324684" y="1319194"/>
            <a:ext cx="9485661" cy="2501903"/>
          </a:xfrm>
          <a:prstGeom prst="rect">
            <a:avLst/>
          </a:prstGeom>
        </p:spPr>
        <p:txBody>
          <a:bodyPr lIns="0" tIns="0" rIns="0" bIns="0" rtlCol="0" anchor="t">
            <a:spAutoFit/>
          </a:bodyPr>
          <a:lstStyle/>
          <a:p>
            <a:pPr algn="ctr">
              <a:lnSpc>
                <a:spcPts val="9732"/>
              </a:lnSpc>
            </a:pPr>
            <a:r>
              <a:rPr lang="en-US" sz="9600" b="1" i="0" dirty="0" err="1">
                <a:solidFill>
                  <a:srgbClr val="404040"/>
                </a:solidFill>
                <a:effectLst/>
                <a:latin typeface="quote-cjk-patch"/>
              </a:rPr>
              <a:t>Recommedation</a:t>
            </a:r>
            <a:r>
              <a:rPr lang="en-US" sz="9600" b="1" i="0" dirty="0">
                <a:solidFill>
                  <a:srgbClr val="404040"/>
                </a:solidFill>
                <a:effectLst/>
                <a:latin typeface="quote-cjk-patch"/>
              </a:rPr>
              <a:t> System</a:t>
            </a:r>
          </a:p>
        </p:txBody>
      </p:sp>
    </p:spTree>
    <p:extLst>
      <p:ext uri="{BB962C8B-B14F-4D97-AF65-F5344CB8AC3E}">
        <p14:creationId xmlns:p14="http://schemas.microsoft.com/office/powerpoint/2010/main" val="393602507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FE0D-094F-69E4-D752-F00D47FBF1B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B158A25-D26D-5231-E1D8-D1F569D1D12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5271" y="-125506"/>
            <a:ext cx="17445318" cy="7117976"/>
          </a:xfrm>
          <a:prstGeom prst="rect">
            <a:avLst/>
          </a:prstGeom>
        </p:spPr>
      </p:pic>
      <p:sp>
        <p:nvSpPr>
          <p:cNvPr id="15" name="TextBox 14">
            <a:extLst>
              <a:ext uri="{FF2B5EF4-FFF2-40B4-BE49-F238E27FC236}">
                <a16:creationId xmlns:a16="http://schemas.microsoft.com/office/drawing/2014/main" id="{47CF2CAB-7E6C-1B2D-C46E-9983318C0F4E}"/>
              </a:ext>
            </a:extLst>
          </p:cNvPr>
          <p:cNvSpPr txBox="1"/>
          <p:nvPr/>
        </p:nvSpPr>
        <p:spPr>
          <a:xfrm>
            <a:off x="1065846" y="2705725"/>
            <a:ext cx="4374409" cy="2123658"/>
          </a:xfrm>
          <a:prstGeom prst="rect">
            <a:avLst/>
          </a:prstGeom>
          <a:noFill/>
        </p:spPr>
        <p:txBody>
          <a:bodyPr wrap="square">
            <a:spAutoFit/>
          </a:bodyPr>
          <a:lstStyle/>
          <a:p>
            <a:pPr marL="66675" marR="520700" algn="ctr">
              <a:buNone/>
            </a:pPr>
            <a:r>
              <a:rPr lang="en-US" sz="4400" b="1" dirty="0">
                <a:effectLst/>
                <a:latin typeface="Times New Roman" panose="02020603050405020304" pitchFamily="18" charset="0"/>
                <a:ea typeface="Times New Roman" panose="02020603050405020304" pitchFamily="18" charset="0"/>
              </a:rPr>
              <a:t>George Mamdouh Gamil </a:t>
            </a:r>
          </a:p>
        </p:txBody>
      </p:sp>
      <p:pic>
        <p:nvPicPr>
          <p:cNvPr id="4" name="Picture 3">
            <a:extLst>
              <a:ext uri="{FF2B5EF4-FFF2-40B4-BE49-F238E27FC236}">
                <a16:creationId xmlns:a16="http://schemas.microsoft.com/office/drawing/2014/main" id="{451086FA-D4C4-551F-7F8F-3CFD545303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75817" y="1241795"/>
            <a:ext cx="3674253" cy="4374409"/>
          </a:xfrm>
          <a:prstGeom prst="rect">
            <a:avLst/>
          </a:prstGeom>
        </p:spPr>
      </p:pic>
    </p:spTree>
    <p:extLst>
      <p:ext uri="{BB962C8B-B14F-4D97-AF65-F5344CB8AC3E}">
        <p14:creationId xmlns:p14="http://schemas.microsoft.com/office/powerpoint/2010/main" val="30304520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21847-7F2A-6F30-64F3-014995FAB7F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9274887-B400-136D-0A1C-D11E79E828D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7D017FD2-5741-4681-C5D7-0AA5C48C7D97}"/>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97283809-D35D-A13D-805D-74A3AC62E203}"/>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91BE5E51-C2B4-B798-8A9D-FF5CF8325542}"/>
              </a:ext>
            </a:extLst>
          </p:cNvPr>
          <p:cNvSpPr txBox="1"/>
          <p:nvPr/>
        </p:nvSpPr>
        <p:spPr>
          <a:xfrm>
            <a:off x="1567128"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Text-To-Speech </a:t>
            </a:r>
          </a:p>
        </p:txBody>
      </p:sp>
      <p:pic>
        <p:nvPicPr>
          <p:cNvPr id="7" name="Picture 6" descr="A yellow and black icon with a white paper and a grey megaphone&#10;&#10;AI-generated content may be incorrect.">
            <a:extLst>
              <a:ext uri="{FF2B5EF4-FFF2-40B4-BE49-F238E27FC236}">
                <a16:creationId xmlns:a16="http://schemas.microsoft.com/office/drawing/2014/main" id="{CE3C86B2-4BDE-DC35-1878-1158E73CB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286323" y="-488137"/>
            <a:ext cx="3132854" cy="3132854"/>
          </a:xfrm>
          <a:prstGeom prst="rect">
            <a:avLst/>
          </a:prstGeom>
        </p:spPr>
      </p:pic>
      <p:sp>
        <p:nvSpPr>
          <p:cNvPr id="6" name="TextBox 5">
            <a:extLst>
              <a:ext uri="{FF2B5EF4-FFF2-40B4-BE49-F238E27FC236}">
                <a16:creationId xmlns:a16="http://schemas.microsoft.com/office/drawing/2014/main" id="{B6F85005-CD42-427E-7517-BFA1BCFF4239}"/>
              </a:ext>
            </a:extLst>
          </p:cNvPr>
          <p:cNvSpPr txBox="1"/>
          <p:nvPr/>
        </p:nvSpPr>
        <p:spPr>
          <a:xfrm>
            <a:off x="9042069"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endParaRPr lang="en-US" sz="3800" dirty="0">
              <a:solidFill>
                <a:srgbClr val="141619"/>
              </a:solidFill>
              <a:latin typeface="Sugo Classic"/>
              <a:ea typeface="Sugo Classic"/>
              <a:cs typeface="Sugo Classic"/>
              <a:sym typeface="Sugo Classic"/>
            </a:endParaRPr>
          </a:p>
        </p:txBody>
      </p:sp>
    </p:spTree>
    <p:extLst>
      <p:ext uri="{BB962C8B-B14F-4D97-AF65-F5344CB8AC3E}">
        <p14:creationId xmlns:p14="http://schemas.microsoft.com/office/powerpoint/2010/main" val="728630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06636-4CB3-497F-A659-E5A96C2CA3C6}"/>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E0899D46-8B4C-FBE8-EE3B-DDDD0A0A804C}"/>
              </a:ext>
            </a:extLst>
          </p:cNvPr>
          <p:cNvSpPr/>
          <p:nvPr/>
        </p:nvSpPr>
        <p:spPr>
          <a:xfrm>
            <a:off x="0" y="0"/>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482DBD5D-7B9A-55B1-8CC5-9A91625DA549}"/>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01F279D1-8B90-73E2-A059-29AC64F93252}"/>
              </a:ext>
            </a:extLst>
          </p:cNvPr>
          <p:cNvSpPr txBox="1"/>
          <p:nvPr/>
        </p:nvSpPr>
        <p:spPr>
          <a:xfrm>
            <a:off x="217054" y="1590114"/>
            <a:ext cx="11585871" cy="2581989"/>
          </a:xfrm>
          <a:prstGeom prst="rect">
            <a:avLst/>
          </a:prstGeom>
          <a:noFill/>
        </p:spPr>
        <p:txBody>
          <a:bodyPr wrap="square">
            <a:spAutoFit/>
          </a:bodyPr>
          <a:lstStyle/>
          <a:p>
            <a:pPr>
              <a:lnSpc>
                <a:spcPts val="2143"/>
              </a:lnSpc>
              <a:spcBef>
                <a:spcPts val="1029"/>
              </a:spcBef>
              <a:spcAft>
                <a:spcPts val="1029"/>
              </a:spcAft>
            </a:pPr>
            <a:r>
              <a:rPr lang="en-US" sz="2800" b="1" dirty="0">
                <a:solidFill>
                  <a:srgbClr val="404040"/>
                </a:solidFill>
                <a:latin typeface="quote-cjk-patch"/>
              </a:rPr>
              <a:t>Overview:</a:t>
            </a:r>
            <a:endParaRPr lang="en-US" sz="2800" dirty="0">
              <a:solidFill>
                <a:srgbClr val="404040"/>
              </a:solidFill>
              <a:latin typeface="quote-cjk-patch"/>
            </a:endParaRPr>
          </a:p>
          <a:p>
            <a:pPr algn="l">
              <a:lnSpc>
                <a:spcPts val="2143"/>
              </a:lnSpc>
              <a:spcBef>
                <a:spcPts val="1029"/>
              </a:spcBef>
              <a:spcAft>
                <a:spcPts val="1029"/>
              </a:spcAft>
              <a:buNone/>
            </a:pPr>
            <a:r>
              <a:rPr lang="en-US" sz="2800" b="0" i="0" dirty="0">
                <a:solidFill>
                  <a:srgbClr val="404040"/>
                </a:solidFill>
                <a:effectLst/>
                <a:latin typeface="quote-cjk-patch"/>
              </a:rPr>
              <a:t>Convert uploaded books into high-quality speech, offering an accessible alternative for:</a:t>
            </a:r>
          </a:p>
          <a:p>
            <a:pPr lvl="1">
              <a:lnSpc>
                <a:spcPts val="2143"/>
              </a:lnSpc>
              <a:spcBef>
                <a:spcPts val="1029"/>
              </a:spcBef>
              <a:spcAft>
                <a:spcPts val="1029"/>
              </a:spcAft>
              <a:buFont typeface="Arial" panose="020B0604020202020204" pitchFamily="34" charset="0"/>
              <a:buChar char="•"/>
            </a:pPr>
            <a:r>
              <a:rPr lang="en-US" sz="2800" b="0" i="0" dirty="0">
                <a:solidFill>
                  <a:srgbClr val="404040"/>
                </a:solidFill>
                <a:effectLst/>
                <a:latin typeface="quote-cjk-patch"/>
              </a:rPr>
              <a:t>Visually impaired users.</a:t>
            </a:r>
          </a:p>
          <a:p>
            <a:pPr lvl="1">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Busy individuals who prefer audiobooks.</a:t>
            </a:r>
          </a:p>
          <a:p>
            <a:pPr lvl="1">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Language learners improving pronunciation.</a:t>
            </a:r>
          </a:p>
        </p:txBody>
      </p:sp>
      <p:sp>
        <p:nvSpPr>
          <p:cNvPr id="14" name="TextBox 13">
            <a:extLst>
              <a:ext uri="{FF2B5EF4-FFF2-40B4-BE49-F238E27FC236}">
                <a16:creationId xmlns:a16="http://schemas.microsoft.com/office/drawing/2014/main" id="{F8596D14-B736-43BB-EC3B-D8B77A164D1F}"/>
              </a:ext>
            </a:extLst>
          </p:cNvPr>
          <p:cNvSpPr txBox="1"/>
          <p:nvPr/>
        </p:nvSpPr>
        <p:spPr>
          <a:xfrm>
            <a:off x="217054" y="4377745"/>
            <a:ext cx="13035516" cy="1876668"/>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Why It Matters:</a:t>
            </a:r>
            <a:endParaRPr lang="en-US" sz="28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800" b="1" i="0" dirty="0">
                <a:solidFill>
                  <a:srgbClr val="404040"/>
                </a:solidFill>
                <a:effectLst/>
                <a:latin typeface="quote-cjk-patch"/>
              </a:rPr>
              <a:t>Inclusivity:</a:t>
            </a:r>
            <a:r>
              <a:rPr lang="en-US" sz="2800" b="0" i="0" dirty="0">
                <a:solidFill>
                  <a:srgbClr val="404040"/>
                </a:solidFill>
                <a:effectLst/>
                <a:latin typeface="quote-cjk-patch"/>
              </a:rPr>
              <a:t> Supports accessibility needs.</a:t>
            </a:r>
          </a:p>
          <a:p>
            <a:pPr lvl="1">
              <a:lnSpc>
                <a:spcPts val="2143"/>
              </a:lnSpc>
              <a:spcBef>
                <a:spcPts val="1029"/>
              </a:spcBef>
              <a:spcAft>
                <a:spcPts val="1029"/>
              </a:spcAft>
              <a:buFont typeface="Arial" panose="020B0604020202020204" pitchFamily="34" charset="0"/>
              <a:buChar char="•"/>
            </a:pPr>
            <a:endParaRPr lang="en-US" sz="2800" b="0" i="0" dirty="0">
              <a:solidFill>
                <a:srgbClr val="404040"/>
              </a:solidFill>
              <a:effectLst/>
              <a:latin typeface="quote-cjk-patch"/>
            </a:endParaRPr>
          </a:p>
          <a:p>
            <a:pPr lvl="1">
              <a:lnSpc>
                <a:spcPts val="2143"/>
              </a:lnSpc>
              <a:spcBef>
                <a:spcPts val="300"/>
              </a:spcBef>
              <a:spcAft>
                <a:spcPts val="1029"/>
              </a:spcAft>
              <a:buFont typeface="Arial" panose="020B0604020202020204" pitchFamily="34" charset="0"/>
              <a:buChar char="•"/>
            </a:pPr>
            <a:r>
              <a:rPr lang="en-US" sz="2800" b="1" i="0" dirty="0">
                <a:solidFill>
                  <a:srgbClr val="404040"/>
                </a:solidFill>
                <a:effectLst/>
                <a:latin typeface="quote-cjk-patch"/>
              </a:rPr>
              <a:t>Convenience:</a:t>
            </a:r>
            <a:r>
              <a:rPr lang="en-US" sz="2800" b="0" i="0" dirty="0">
                <a:solidFill>
                  <a:srgbClr val="404040"/>
                </a:solidFill>
                <a:effectLst/>
                <a:latin typeface="quote-cjk-patch"/>
              </a:rPr>
              <a:t> Listen to books while multitasking.</a:t>
            </a:r>
          </a:p>
        </p:txBody>
      </p:sp>
      <p:sp>
        <p:nvSpPr>
          <p:cNvPr id="2" name="Freeform 2">
            <a:extLst>
              <a:ext uri="{FF2B5EF4-FFF2-40B4-BE49-F238E27FC236}">
                <a16:creationId xmlns:a16="http://schemas.microsoft.com/office/drawing/2014/main" id="{E0733F64-EBA6-AC0F-3DD1-AB3B1B96A169}"/>
              </a:ext>
            </a:extLst>
          </p:cNvPr>
          <p:cNvSpPr/>
          <p:nvPr/>
        </p:nvSpPr>
        <p:spPr>
          <a:xfrm>
            <a:off x="-12848508"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ECC51467-AAAA-F06E-DC2C-0333951C4FC8}"/>
              </a:ext>
            </a:extLst>
          </p:cNvPr>
          <p:cNvSpPr/>
          <p:nvPr/>
        </p:nvSpPr>
        <p:spPr>
          <a:xfrm>
            <a:off x="-13083521"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4"/>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7999BC0A-4470-39B2-CCC9-E97C88ACF235}"/>
              </a:ext>
            </a:extLst>
          </p:cNvPr>
          <p:cNvSpPr/>
          <p:nvPr/>
        </p:nvSpPr>
        <p:spPr>
          <a:xfrm>
            <a:off x="-1350491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5"/>
            <a:stretch>
              <a:fillRect/>
            </a:stretch>
          </a:blipFill>
        </p:spPr>
        <p:txBody>
          <a:bodyPr/>
          <a:lstStyle/>
          <a:p>
            <a:endParaRPr lang="en-US" sz="1200"/>
          </a:p>
        </p:txBody>
      </p:sp>
      <p:sp>
        <p:nvSpPr>
          <p:cNvPr id="5" name="TextBox 5">
            <a:extLst>
              <a:ext uri="{FF2B5EF4-FFF2-40B4-BE49-F238E27FC236}">
                <a16:creationId xmlns:a16="http://schemas.microsoft.com/office/drawing/2014/main" id="{E974B85C-3B35-79D9-9B8B-4159F2D8A278}"/>
              </a:ext>
            </a:extLst>
          </p:cNvPr>
          <p:cNvSpPr txBox="1"/>
          <p:nvPr/>
        </p:nvSpPr>
        <p:spPr>
          <a:xfrm>
            <a:off x="-11281380"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Text-To-Speech </a:t>
            </a:r>
          </a:p>
        </p:txBody>
      </p:sp>
      <p:pic>
        <p:nvPicPr>
          <p:cNvPr id="7" name="Picture 6" descr="A yellow and black icon with a white paper and a grey megaphone&#10;&#10;AI-generated content may be incorrect.">
            <a:extLst>
              <a:ext uri="{FF2B5EF4-FFF2-40B4-BE49-F238E27FC236}">
                <a16:creationId xmlns:a16="http://schemas.microsoft.com/office/drawing/2014/main" id="{D8F0504C-8CED-20A9-8DE7-59BBEE80D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42092" y="3976891"/>
            <a:ext cx="3132854" cy="3132854"/>
          </a:xfrm>
          <a:prstGeom prst="rect">
            <a:avLst/>
          </a:prstGeom>
        </p:spPr>
      </p:pic>
      <p:pic>
        <p:nvPicPr>
          <p:cNvPr id="11" name="Picture 10" descr="A person with his hand on his head and a gear&#10;&#10;AI-generated content may be incorrect.">
            <a:extLst>
              <a:ext uri="{FF2B5EF4-FFF2-40B4-BE49-F238E27FC236}">
                <a16:creationId xmlns:a16="http://schemas.microsoft.com/office/drawing/2014/main" id="{EEF9CE19-D1C6-3C15-287E-162A08DAA9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23827" y="3763135"/>
            <a:ext cx="3094865" cy="3094865"/>
          </a:xfrm>
          <a:prstGeom prst="rect">
            <a:avLst/>
          </a:prstGeom>
        </p:spPr>
      </p:pic>
    </p:spTree>
    <p:extLst>
      <p:ext uri="{BB962C8B-B14F-4D97-AF65-F5344CB8AC3E}">
        <p14:creationId xmlns:p14="http://schemas.microsoft.com/office/powerpoint/2010/main" val="4138758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 calcmode="lin" valueType="num">
                                      <p:cBhvr additive="base">
                                        <p:cTn id="7"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1000"/>
                                        <p:tgtEl>
                                          <p:spTgt spid="13">
                                            <p:txEl>
                                              <p:pRg st="2" end="2"/>
                                            </p:txEl>
                                          </p:spTgt>
                                        </p:tgtEl>
                                      </p:cBhvr>
                                    </p:animEffect>
                                    <p:anim calcmode="lin" valueType="num">
                                      <p:cBhvr>
                                        <p:cTn id="14"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xEl>
                                              <p:pRg st="3" end="3"/>
                                            </p:txEl>
                                          </p:spTgt>
                                        </p:tgtEl>
                                        <p:attrNameLst>
                                          <p:attrName>style.visibility</p:attrName>
                                        </p:attrNameLst>
                                      </p:cBhvr>
                                      <p:to>
                                        <p:strVal val="visible"/>
                                      </p:to>
                                    </p:set>
                                    <p:animEffect transition="in" filter="fade">
                                      <p:cBhvr>
                                        <p:cTn id="18" dur="1000"/>
                                        <p:tgtEl>
                                          <p:spTgt spid="13">
                                            <p:txEl>
                                              <p:pRg st="3" end="3"/>
                                            </p:txEl>
                                          </p:spTgt>
                                        </p:tgtEl>
                                      </p:cBhvr>
                                    </p:animEffect>
                                    <p:anim calcmode="lin" valueType="num">
                                      <p:cBhvr>
                                        <p:cTn id="19"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1000"/>
                                        <p:tgtEl>
                                          <p:spTgt spid="13">
                                            <p:txEl>
                                              <p:pRg st="4" end="4"/>
                                            </p:txEl>
                                          </p:spTgt>
                                        </p:tgtEl>
                                      </p:cBhvr>
                                    </p:animEffect>
                                    <p:anim calcmode="lin" valueType="num">
                                      <p:cBhvr>
                                        <p:cTn id="24"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additive="base">
                                        <p:cTn id="3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animEffect transition="in" filter="fade">
                                      <p:cBhvr>
                                        <p:cTn id="36" dur="1000"/>
                                        <p:tgtEl>
                                          <p:spTgt spid="14">
                                            <p:txEl>
                                              <p:pRg st="1" end="1"/>
                                            </p:txEl>
                                          </p:spTgt>
                                        </p:tgtEl>
                                      </p:cBhvr>
                                    </p:animEffect>
                                    <p:anim calcmode="lin" valueType="num">
                                      <p:cBhvr>
                                        <p:cTn id="3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4">
                                            <p:txEl>
                                              <p:pRg st="3" end="3"/>
                                            </p:txEl>
                                          </p:spTgt>
                                        </p:tgtEl>
                                        <p:attrNameLst>
                                          <p:attrName>style.visibility</p:attrName>
                                        </p:attrNameLst>
                                      </p:cBhvr>
                                      <p:to>
                                        <p:strVal val="visible"/>
                                      </p:to>
                                    </p:set>
                                    <p:animEffect transition="in" filter="fade">
                                      <p:cBhvr>
                                        <p:cTn id="41" dur="1000"/>
                                        <p:tgtEl>
                                          <p:spTgt spid="14">
                                            <p:txEl>
                                              <p:pRg st="3" end="3"/>
                                            </p:txEl>
                                          </p:spTgt>
                                        </p:tgtEl>
                                      </p:cBhvr>
                                    </p:animEffect>
                                    <p:anim calcmode="lin" valueType="num">
                                      <p:cBhvr>
                                        <p:cTn id="42"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86C6C-BFC4-8849-25E5-BFB5B6C7AD88}"/>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A2D6B01B-8EF8-3873-31E7-135D9803D1E1}"/>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309B3F06-B40B-B24B-1255-244D0C0E607E}"/>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72AE5935-AD81-A52B-F915-332D4B6049F8}"/>
              </a:ext>
            </a:extLst>
          </p:cNvPr>
          <p:cNvSpPr txBox="1"/>
          <p:nvPr/>
        </p:nvSpPr>
        <p:spPr>
          <a:xfrm>
            <a:off x="2810" y="1328556"/>
            <a:ext cx="11585871" cy="5167312"/>
          </a:xfrm>
          <a:prstGeom prst="rect">
            <a:avLst/>
          </a:prstGeom>
          <a:noFill/>
        </p:spPr>
        <p:txBody>
          <a:bodyPr wrap="square">
            <a:spAutoFit/>
          </a:bodyPr>
          <a:lstStyle/>
          <a:p>
            <a:pPr>
              <a:spcBef>
                <a:spcPts val="1372"/>
              </a:spcBef>
              <a:spcAft>
                <a:spcPts val="1029"/>
              </a:spcAft>
            </a:pPr>
            <a:r>
              <a:rPr lang="en-US" sz="2800" b="1" dirty="0">
                <a:solidFill>
                  <a:srgbClr val="404040"/>
                </a:solidFill>
                <a:latin typeface="quote-cjk-patch"/>
              </a:rPr>
              <a:t>Challenges in TTS for Books</a:t>
            </a:r>
            <a:endParaRPr lang="en-US" sz="2800" dirty="0">
              <a:solidFill>
                <a:srgbClr val="404040"/>
              </a:solidFill>
              <a:latin typeface="quote-cjk-patch"/>
            </a:endParaRPr>
          </a:p>
          <a:p>
            <a:pPr lvl="1">
              <a:lnSpc>
                <a:spcPts val="2143"/>
              </a:lnSpc>
              <a:spcBef>
                <a:spcPts val="1029"/>
              </a:spcBef>
              <a:spcAft>
                <a:spcPts val="300"/>
              </a:spcAft>
              <a:buFont typeface="+mj-lt"/>
              <a:buAutoNum type="arabicPeriod"/>
            </a:pPr>
            <a:r>
              <a:rPr lang="en-US" sz="2800" b="1" dirty="0">
                <a:solidFill>
                  <a:srgbClr val="404040"/>
                </a:solidFill>
                <a:latin typeface="quote-cjk-patch"/>
              </a:rPr>
              <a:t>Text Extraction &amp; Preprocessing</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Handling PDFs, TXT, etc., with formatting noise.</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Long documents require chunking for TTS models.</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2800" b="1" dirty="0">
                <a:solidFill>
                  <a:srgbClr val="404040"/>
                </a:solidFill>
                <a:latin typeface="quote-cjk-patch"/>
              </a:rPr>
              <a:t>Voice Quality &amp; Naturalness</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Avoiding robotic, monotonous speech.</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Preserving emotion and intonation.</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2800" b="1" dirty="0">
                <a:solidFill>
                  <a:srgbClr val="404040"/>
                </a:solidFill>
                <a:latin typeface="quote-cjk-patch"/>
              </a:rPr>
              <a:t>Multilingual &amp; Voice Cloning</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Supporting multiple languages seamlessly.</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Zero-shot cloning (mimicking a voice from a short sample).</a:t>
            </a:r>
          </a:p>
        </p:txBody>
      </p:sp>
      <p:pic>
        <p:nvPicPr>
          <p:cNvPr id="2" name="Picture 1" descr="A person with his hand on his head and a gear&#10;&#10;AI-generated content may be incorrect.">
            <a:extLst>
              <a:ext uri="{FF2B5EF4-FFF2-40B4-BE49-F238E27FC236}">
                <a16:creationId xmlns:a16="http://schemas.microsoft.com/office/drawing/2014/main" id="{99C2729B-84E1-4856-A1CD-353DAB0B5A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949" y="3763135"/>
            <a:ext cx="3094865" cy="3094865"/>
          </a:xfrm>
          <a:prstGeom prst="rect">
            <a:avLst/>
          </a:prstGeom>
        </p:spPr>
      </p:pic>
    </p:spTree>
    <p:extLst>
      <p:ext uri="{BB962C8B-B14F-4D97-AF65-F5344CB8AC3E}">
        <p14:creationId xmlns:p14="http://schemas.microsoft.com/office/powerpoint/2010/main" val="4214933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7A438-27BC-CEC0-E193-62CBAA1EA3FD}"/>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F4CA6302-A3EE-B44A-D833-26C5EEEFE8BB}"/>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BD7672E5-986C-B157-7811-0A63452B5EBB}"/>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D32E3FF8-7DF8-DB98-5049-8167D9635C79}"/>
              </a:ext>
            </a:extLst>
          </p:cNvPr>
          <p:cNvSpPr txBox="1"/>
          <p:nvPr/>
        </p:nvSpPr>
        <p:spPr>
          <a:xfrm>
            <a:off x="16457" y="1328556"/>
            <a:ext cx="11585871" cy="5167312"/>
          </a:xfrm>
          <a:prstGeom prst="rect">
            <a:avLst/>
          </a:prstGeom>
          <a:noFill/>
        </p:spPr>
        <p:txBody>
          <a:bodyPr wrap="square">
            <a:spAutoFit/>
          </a:bodyPr>
          <a:lstStyle/>
          <a:p>
            <a:pPr>
              <a:spcBef>
                <a:spcPts val="1372"/>
              </a:spcBef>
              <a:spcAft>
                <a:spcPts val="1029"/>
              </a:spcAft>
            </a:pPr>
            <a:r>
              <a:rPr lang="en-US" sz="2800" b="1" dirty="0">
                <a:solidFill>
                  <a:srgbClr val="404040"/>
                </a:solidFill>
                <a:latin typeface="quote-cjk-patch"/>
              </a:rPr>
              <a:t>Challenges in TTS for Books</a:t>
            </a:r>
            <a:endParaRPr lang="en-US" sz="2800" dirty="0">
              <a:solidFill>
                <a:srgbClr val="404040"/>
              </a:solidFill>
              <a:latin typeface="quote-cjk-patch"/>
            </a:endParaRPr>
          </a:p>
          <a:p>
            <a:pPr lvl="1">
              <a:lnSpc>
                <a:spcPts val="2143"/>
              </a:lnSpc>
              <a:spcBef>
                <a:spcPts val="1029"/>
              </a:spcBef>
              <a:spcAft>
                <a:spcPts val="300"/>
              </a:spcAft>
              <a:buFont typeface="+mj-lt"/>
              <a:buAutoNum type="arabicPeriod"/>
            </a:pPr>
            <a:r>
              <a:rPr lang="en-US" sz="3600" b="1" dirty="0">
                <a:solidFill>
                  <a:srgbClr val="404040"/>
                </a:solidFill>
                <a:latin typeface="quote-cjk-patch"/>
              </a:rPr>
              <a:t>Text Extraction &amp; Preprocessing</a:t>
            </a:r>
            <a:endParaRPr lang="en-US" sz="36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3600" dirty="0">
                <a:solidFill>
                  <a:srgbClr val="404040"/>
                </a:solidFill>
                <a:latin typeface="quote-cjk-patch"/>
              </a:rPr>
              <a:t>Handling PDFs, TXT, etc., with formatting noise.</a:t>
            </a:r>
          </a:p>
          <a:p>
            <a:pPr marL="1200150" lvl="2" indent="-285750">
              <a:lnSpc>
                <a:spcPts val="2143"/>
              </a:lnSpc>
              <a:spcBef>
                <a:spcPts val="300"/>
              </a:spcBef>
              <a:spcAft>
                <a:spcPts val="1029"/>
              </a:spcAft>
              <a:buFont typeface="+mj-lt"/>
              <a:buAutoNum type="arabicPeriod"/>
            </a:pPr>
            <a:r>
              <a:rPr lang="en-US" sz="3600" dirty="0">
                <a:solidFill>
                  <a:srgbClr val="404040"/>
                </a:solidFill>
                <a:latin typeface="quote-cjk-patch"/>
              </a:rPr>
              <a:t>Long documents require chunking for TTS models.</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2800" b="1" dirty="0">
                <a:solidFill>
                  <a:srgbClr val="404040"/>
                </a:solidFill>
                <a:latin typeface="quote-cjk-patch"/>
              </a:rPr>
              <a:t>Voice Quality &amp; Naturalness</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Avoiding robotic, monotonous speech.</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Preserving emotion and intonation.</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2800" b="1" dirty="0">
                <a:solidFill>
                  <a:srgbClr val="404040"/>
                </a:solidFill>
                <a:latin typeface="quote-cjk-patch"/>
              </a:rPr>
              <a:t>Multilingual &amp; Voice Cloning</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Supporting multiple languages seamlessly.</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Zero-shot cloning (mimicking a voice from a short sample).</a:t>
            </a:r>
          </a:p>
        </p:txBody>
      </p:sp>
      <p:pic>
        <p:nvPicPr>
          <p:cNvPr id="2" name="Picture 1" descr="A person with his hand on his head and a gear&#10;&#10;AI-generated content may be incorrect.">
            <a:extLst>
              <a:ext uri="{FF2B5EF4-FFF2-40B4-BE49-F238E27FC236}">
                <a16:creationId xmlns:a16="http://schemas.microsoft.com/office/drawing/2014/main" id="{90BC7B1E-16B2-DA3D-539B-3794478557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949" y="3115566"/>
            <a:ext cx="3094865" cy="3094865"/>
          </a:xfrm>
          <a:prstGeom prst="rect">
            <a:avLst/>
          </a:prstGeom>
        </p:spPr>
      </p:pic>
    </p:spTree>
    <p:extLst>
      <p:ext uri="{BB962C8B-B14F-4D97-AF65-F5344CB8AC3E}">
        <p14:creationId xmlns:p14="http://schemas.microsoft.com/office/powerpoint/2010/main" val="1903561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DBAF8-FD41-8C4C-72FB-840C342BDBC7}"/>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6A74BEA4-FED7-FF93-1172-5EB253C09446}"/>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6058F942-08F9-4BA7-1646-55AA3F9891E7}"/>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DB1D24BD-DC7A-F1D5-85A7-5D67C99D8604}"/>
              </a:ext>
            </a:extLst>
          </p:cNvPr>
          <p:cNvSpPr txBox="1"/>
          <p:nvPr/>
        </p:nvSpPr>
        <p:spPr>
          <a:xfrm>
            <a:off x="0" y="1355851"/>
            <a:ext cx="11585871" cy="5167312"/>
          </a:xfrm>
          <a:prstGeom prst="rect">
            <a:avLst/>
          </a:prstGeom>
          <a:noFill/>
        </p:spPr>
        <p:txBody>
          <a:bodyPr wrap="square">
            <a:spAutoFit/>
          </a:bodyPr>
          <a:lstStyle/>
          <a:p>
            <a:pPr>
              <a:spcBef>
                <a:spcPts val="1372"/>
              </a:spcBef>
              <a:spcAft>
                <a:spcPts val="1029"/>
              </a:spcAft>
            </a:pPr>
            <a:r>
              <a:rPr lang="en-US" sz="2800" b="1" dirty="0">
                <a:solidFill>
                  <a:srgbClr val="404040"/>
                </a:solidFill>
                <a:latin typeface="quote-cjk-patch"/>
              </a:rPr>
              <a:t>Challenges in TTS for Books</a:t>
            </a:r>
            <a:endParaRPr lang="en-US" sz="2800" dirty="0">
              <a:solidFill>
                <a:srgbClr val="404040"/>
              </a:solidFill>
              <a:latin typeface="quote-cjk-patch"/>
            </a:endParaRPr>
          </a:p>
          <a:p>
            <a:pPr lvl="1">
              <a:lnSpc>
                <a:spcPts val="2143"/>
              </a:lnSpc>
              <a:spcBef>
                <a:spcPts val="1029"/>
              </a:spcBef>
              <a:spcAft>
                <a:spcPts val="300"/>
              </a:spcAft>
              <a:buFont typeface="+mj-lt"/>
              <a:buAutoNum type="arabicPeriod"/>
            </a:pPr>
            <a:r>
              <a:rPr lang="en-US" sz="2800" b="1" dirty="0">
                <a:solidFill>
                  <a:srgbClr val="404040"/>
                </a:solidFill>
                <a:latin typeface="quote-cjk-patch"/>
              </a:rPr>
              <a:t>Text Extraction &amp; Preprocessing</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Handling PDFs, TXT, etc., with formatting noise.</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Long documents require chunking for TTS models.</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3600" b="1" dirty="0">
                <a:solidFill>
                  <a:srgbClr val="404040"/>
                </a:solidFill>
                <a:latin typeface="quote-cjk-patch"/>
              </a:rPr>
              <a:t>Voice Quality &amp; Naturalness</a:t>
            </a:r>
            <a:endParaRPr lang="en-US" sz="36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3600" dirty="0">
                <a:solidFill>
                  <a:srgbClr val="404040"/>
                </a:solidFill>
                <a:latin typeface="quote-cjk-patch"/>
              </a:rPr>
              <a:t>Avoiding robotic, monotonous speech.</a:t>
            </a:r>
          </a:p>
          <a:p>
            <a:pPr marL="1200150" lvl="2" indent="-285750">
              <a:lnSpc>
                <a:spcPts val="2143"/>
              </a:lnSpc>
              <a:spcBef>
                <a:spcPts val="300"/>
              </a:spcBef>
              <a:spcAft>
                <a:spcPts val="1029"/>
              </a:spcAft>
              <a:buFont typeface="+mj-lt"/>
              <a:buAutoNum type="arabicPeriod"/>
            </a:pPr>
            <a:r>
              <a:rPr lang="en-US" sz="3600" dirty="0">
                <a:solidFill>
                  <a:srgbClr val="404040"/>
                </a:solidFill>
                <a:latin typeface="quote-cjk-patch"/>
              </a:rPr>
              <a:t>Preserving emotion and intonation.</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2800" b="1" dirty="0">
                <a:solidFill>
                  <a:srgbClr val="404040"/>
                </a:solidFill>
                <a:latin typeface="quote-cjk-patch"/>
              </a:rPr>
              <a:t>Multilingual &amp; Voice Cloning</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Supporting multiple languages seamlessly.</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Zero-shot cloning (mimicking a voice from a short sample).</a:t>
            </a:r>
          </a:p>
        </p:txBody>
      </p:sp>
      <p:pic>
        <p:nvPicPr>
          <p:cNvPr id="2" name="Picture 1" descr="A person with his hand on his head and a gear&#10;&#10;AI-generated content may be incorrect.">
            <a:extLst>
              <a:ext uri="{FF2B5EF4-FFF2-40B4-BE49-F238E27FC236}">
                <a16:creationId xmlns:a16="http://schemas.microsoft.com/office/drawing/2014/main" id="{A669D088-BFC6-08FC-AC25-C4CC010A3B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070" y="2061867"/>
            <a:ext cx="3094865" cy="3094865"/>
          </a:xfrm>
          <a:prstGeom prst="rect">
            <a:avLst/>
          </a:prstGeom>
        </p:spPr>
      </p:pic>
    </p:spTree>
    <p:extLst>
      <p:ext uri="{BB962C8B-B14F-4D97-AF65-F5344CB8AC3E}">
        <p14:creationId xmlns:p14="http://schemas.microsoft.com/office/powerpoint/2010/main" val="800763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4440E-F38C-7660-16CE-E09193B51867}"/>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97F73CBF-C7A2-2BF3-EF86-7FAD6B899BB0}"/>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D56F241E-D29D-6C3C-3100-986348B05D28}"/>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342BA74D-3C1B-7BDF-9D33-5C2C1B705104}"/>
              </a:ext>
            </a:extLst>
          </p:cNvPr>
          <p:cNvSpPr txBox="1"/>
          <p:nvPr/>
        </p:nvSpPr>
        <p:spPr>
          <a:xfrm>
            <a:off x="0" y="1260317"/>
            <a:ext cx="12894321" cy="5194435"/>
          </a:xfrm>
          <a:prstGeom prst="rect">
            <a:avLst/>
          </a:prstGeom>
          <a:noFill/>
        </p:spPr>
        <p:txBody>
          <a:bodyPr wrap="square">
            <a:spAutoFit/>
          </a:bodyPr>
          <a:lstStyle/>
          <a:p>
            <a:pPr>
              <a:spcBef>
                <a:spcPts val="1372"/>
              </a:spcBef>
              <a:spcAft>
                <a:spcPts val="1029"/>
              </a:spcAft>
            </a:pPr>
            <a:r>
              <a:rPr lang="en-US" sz="2800" b="1" dirty="0">
                <a:solidFill>
                  <a:srgbClr val="404040"/>
                </a:solidFill>
                <a:latin typeface="quote-cjk-patch"/>
              </a:rPr>
              <a:t>Challenges in TTS for Books</a:t>
            </a:r>
            <a:endParaRPr lang="en-US" sz="2800" dirty="0">
              <a:solidFill>
                <a:srgbClr val="404040"/>
              </a:solidFill>
              <a:latin typeface="quote-cjk-patch"/>
            </a:endParaRPr>
          </a:p>
          <a:p>
            <a:pPr lvl="1">
              <a:lnSpc>
                <a:spcPts val="2143"/>
              </a:lnSpc>
              <a:spcBef>
                <a:spcPts val="1029"/>
              </a:spcBef>
              <a:spcAft>
                <a:spcPts val="300"/>
              </a:spcAft>
              <a:buFont typeface="+mj-lt"/>
              <a:buAutoNum type="arabicPeriod"/>
            </a:pPr>
            <a:r>
              <a:rPr lang="en-US" sz="2800" b="1" dirty="0">
                <a:solidFill>
                  <a:srgbClr val="404040"/>
                </a:solidFill>
                <a:latin typeface="quote-cjk-patch"/>
              </a:rPr>
              <a:t>Text Extraction &amp; Preprocessing</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Handling PDFs, TXT, etc., with formatting noise.</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Long documents require chunking for TTS models.</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2800" b="1" dirty="0">
                <a:solidFill>
                  <a:srgbClr val="404040"/>
                </a:solidFill>
                <a:latin typeface="quote-cjk-patch"/>
              </a:rPr>
              <a:t>Voice Quality &amp; Naturalness</a:t>
            </a:r>
            <a:endParaRPr lang="en-US" sz="28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Avoiding robotic, monotonous speech.</a:t>
            </a:r>
          </a:p>
          <a:p>
            <a:pPr marL="1200150" lvl="2" indent="-285750">
              <a:lnSpc>
                <a:spcPts val="2143"/>
              </a:lnSpc>
              <a:spcBef>
                <a:spcPts val="300"/>
              </a:spcBef>
              <a:spcAft>
                <a:spcPts val="1029"/>
              </a:spcAft>
              <a:buFont typeface="+mj-lt"/>
              <a:buAutoNum type="arabicPeriod"/>
            </a:pPr>
            <a:r>
              <a:rPr lang="en-US" sz="2800" dirty="0">
                <a:solidFill>
                  <a:srgbClr val="404040"/>
                </a:solidFill>
                <a:latin typeface="quote-cjk-patch"/>
              </a:rPr>
              <a:t>Preserving emotion and intonation.</a:t>
            </a:r>
          </a:p>
          <a:p>
            <a:pPr marL="1200150" lvl="2"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lvl="1">
              <a:lnSpc>
                <a:spcPts val="2143"/>
              </a:lnSpc>
              <a:spcBef>
                <a:spcPts val="300"/>
              </a:spcBef>
              <a:spcAft>
                <a:spcPts val="300"/>
              </a:spcAft>
              <a:buFont typeface="+mj-lt"/>
              <a:buAutoNum type="arabicPeriod"/>
            </a:pPr>
            <a:r>
              <a:rPr lang="en-US" sz="3600" b="1" dirty="0">
                <a:solidFill>
                  <a:srgbClr val="404040"/>
                </a:solidFill>
                <a:latin typeface="quote-cjk-patch"/>
              </a:rPr>
              <a:t>Multilingual &amp; Voice Cloning</a:t>
            </a:r>
            <a:endParaRPr lang="en-US" sz="3600" dirty="0">
              <a:solidFill>
                <a:srgbClr val="404040"/>
              </a:solidFill>
              <a:latin typeface="quote-cjk-patch"/>
            </a:endParaRPr>
          </a:p>
          <a:p>
            <a:pPr marL="1200150" lvl="2" indent="-285750">
              <a:lnSpc>
                <a:spcPts val="2143"/>
              </a:lnSpc>
              <a:spcBef>
                <a:spcPts val="300"/>
              </a:spcBef>
              <a:spcAft>
                <a:spcPts val="1029"/>
              </a:spcAft>
              <a:buFont typeface="+mj-lt"/>
              <a:buAutoNum type="arabicPeriod"/>
            </a:pPr>
            <a:r>
              <a:rPr lang="en-US" sz="3600" dirty="0">
                <a:solidFill>
                  <a:srgbClr val="404040"/>
                </a:solidFill>
                <a:latin typeface="quote-cjk-patch"/>
              </a:rPr>
              <a:t>Supporting multiple languages seamlessly.</a:t>
            </a:r>
          </a:p>
          <a:p>
            <a:pPr marL="1200150" lvl="2" indent="-285750">
              <a:lnSpc>
                <a:spcPts val="2143"/>
              </a:lnSpc>
              <a:spcBef>
                <a:spcPts val="300"/>
              </a:spcBef>
              <a:spcAft>
                <a:spcPts val="1029"/>
              </a:spcAft>
              <a:buFont typeface="+mj-lt"/>
              <a:buAutoNum type="arabicPeriod"/>
            </a:pPr>
            <a:r>
              <a:rPr lang="en-US" sz="3600" dirty="0">
                <a:solidFill>
                  <a:srgbClr val="404040"/>
                </a:solidFill>
                <a:latin typeface="quote-cjk-patch"/>
              </a:rPr>
              <a:t>Zero-shot cloning (mimicking a voice from a short sample).</a:t>
            </a:r>
          </a:p>
        </p:txBody>
      </p:sp>
      <p:pic>
        <p:nvPicPr>
          <p:cNvPr id="2" name="Picture 1" descr="A person with his hand on his head and a gear&#10;&#10;AI-generated content may be incorrect.">
            <a:extLst>
              <a:ext uri="{FF2B5EF4-FFF2-40B4-BE49-F238E27FC236}">
                <a16:creationId xmlns:a16="http://schemas.microsoft.com/office/drawing/2014/main" id="{B6B9327C-73B3-2392-2F25-B6E9C477AB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8667" y="2771551"/>
            <a:ext cx="3094865" cy="3094865"/>
          </a:xfrm>
          <a:prstGeom prst="rect">
            <a:avLst/>
          </a:prstGeom>
        </p:spPr>
      </p:pic>
    </p:spTree>
    <p:extLst>
      <p:ext uri="{BB962C8B-B14F-4D97-AF65-F5344CB8AC3E}">
        <p14:creationId xmlns:p14="http://schemas.microsoft.com/office/powerpoint/2010/main" val="779024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3DEA0-098D-2A00-F013-672552083CB1}"/>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BC38F0A6-2686-1886-0EE0-5D60048B606C}"/>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3B52BD15-A6E5-275D-5790-3E41607306DE}"/>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D1263C79-A9AB-880E-A251-3EE5CD87146B}"/>
              </a:ext>
            </a:extLst>
          </p:cNvPr>
          <p:cNvSpPr txBox="1"/>
          <p:nvPr/>
        </p:nvSpPr>
        <p:spPr>
          <a:xfrm>
            <a:off x="176638" y="526254"/>
            <a:ext cx="11243857" cy="6134243"/>
          </a:xfrm>
          <a:prstGeom prst="rect">
            <a:avLst/>
          </a:prstGeom>
          <a:noFill/>
        </p:spPr>
        <p:txBody>
          <a:bodyPr wrap="square">
            <a:spAutoFit/>
          </a:bodyPr>
          <a:lstStyle/>
          <a:p>
            <a:pPr>
              <a:lnSpc>
                <a:spcPts val="2143"/>
              </a:lnSpc>
              <a:spcBef>
                <a:spcPts val="1029"/>
              </a:spcBef>
              <a:spcAft>
                <a:spcPts val="300"/>
              </a:spcAft>
            </a:pPr>
            <a:endParaRPr lang="en-US" sz="2800" b="1" dirty="0">
              <a:solidFill>
                <a:srgbClr val="404040"/>
              </a:solidFill>
              <a:latin typeface="quote-cjk-patch"/>
            </a:endParaRPr>
          </a:p>
          <a:p>
            <a:pPr>
              <a:lnSpc>
                <a:spcPts val="2143"/>
              </a:lnSpc>
              <a:spcBef>
                <a:spcPts val="1029"/>
              </a:spcBef>
              <a:spcAft>
                <a:spcPts val="300"/>
              </a:spcAft>
            </a:pPr>
            <a:r>
              <a:rPr lang="en-US" sz="2800" b="1" dirty="0">
                <a:solidFill>
                  <a:srgbClr val="404040"/>
                </a:solidFill>
                <a:latin typeface="quote-cjk-patch"/>
              </a:rPr>
              <a:t> General Approach</a:t>
            </a:r>
          </a:p>
          <a:p>
            <a:pPr>
              <a:lnSpc>
                <a:spcPts val="2143"/>
              </a:lnSpc>
              <a:spcBef>
                <a:spcPts val="1029"/>
              </a:spcBef>
              <a:spcAft>
                <a:spcPts val="300"/>
              </a:spcAft>
              <a:buFont typeface="+mj-lt"/>
              <a:buAutoNum type="arabicPeriod"/>
            </a:pPr>
            <a:r>
              <a:rPr lang="en-US" sz="2800" b="1" dirty="0">
                <a:solidFill>
                  <a:srgbClr val="404040"/>
                </a:solidFill>
                <a:latin typeface="quote-cjk-patch"/>
              </a:rPr>
              <a:t>Upload &amp; Text Extraction</a:t>
            </a:r>
            <a:endParaRPr lang="en-US" sz="2800" dirty="0">
              <a:solidFill>
                <a:srgbClr val="404040"/>
              </a:solidFill>
              <a:latin typeface="quote-cjk-patch"/>
            </a:endParaRPr>
          </a:p>
          <a:p>
            <a:pPr marL="742950" lvl="1" indent="-285750">
              <a:lnSpc>
                <a:spcPts val="2143"/>
              </a:lnSpc>
              <a:spcBef>
                <a:spcPts val="300"/>
              </a:spcBef>
              <a:spcAft>
                <a:spcPts val="1029"/>
              </a:spcAft>
              <a:buFont typeface="+mj-lt"/>
              <a:buAutoNum type="arabicPeriod"/>
            </a:pPr>
            <a:r>
              <a:rPr lang="en-US" sz="2800" dirty="0">
                <a:solidFill>
                  <a:srgbClr val="404040"/>
                </a:solidFill>
                <a:latin typeface="quote-cjk-patch"/>
              </a:rPr>
              <a:t>Users upload books (PDF, TXT).</a:t>
            </a:r>
          </a:p>
          <a:p>
            <a:pPr marL="742950" lvl="1" indent="-285750">
              <a:lnSpc>
                <a:spcPts val="2143"/>
              </a:lnSpc>
              <a:spcBef>
                <a:spcPts val="300"/>
              </a:spcBef>
              <a:spcAft>
                <a:spcPts val="1029"/>
              </a:spcAft>
              <a:buFont typeface="+mj-lt"/>
              <a:buAutoNum type="arabicPeriod"/>
            </a:pPr>
            <a:r>
              <a:rPr lang="en-US" sz="2800" dirty="0">
                <a:solidFill>
                  <a:srgbClr val="404040"/>
                </a:solidFill>
                <a:latin typeface="quote-cjk-patch"/>
              </a:rPr>
              <a:t>Extracts the text from the File.</a:t>
            </a:r>
          </a:p>
          <a:p>
            <a:pPr marL="742950" lvl="1"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a:lnSpc>
                <a:spcPts val="2143"/>
              </a:lnSpc>
              <a:spcBef>
                <a:spcPts val="300"/>
              </a:spcBef>
              <a:spcAft>
                <a:spcPts val="300"/>
              </a:spcAft>
              <a:buFont typeface="+mj-lt"/>
              <a:buAutoNum type="arabicPeriod"/>
            </a:pPr>
            <a:r>
              <a:rPr lang="en-US" sz="2800" b="1" dirty="0">
                <a:solidFill>
                  <a:srgbClr val="404040"/>
                </a:solidFill>
                <a:latin typeface="quote-cjk-patch"/>
              </a:rPr>
              <a:t> Voice Cloning</a:t>
            </a:r>
            <a:endParaRPr lang="en-US" sz="2800" dirty="0">
              <a:solidFill>
                <a:srgbClr val="404040"/>
              </a:solidFill>
              <a:latin typeface="quote-cjk-patch"/>
            </a:endParaRPr>
          </a:p>
          <a:p>
            <a:pPr marL="742950" lvl="1" indent="-285750">
              <a:lnSpc>
                <a:spcPts val="2143"/>
              </a:lnSpc>
              <a:spcBef>
                <a:spcPts val="300"/>
              </a:spcBef>
              <a:spcAft>
                <a:spcPts val="1029"/>
              </a:spcAft>
              <a:buFont typeface="+mj-lt"/>
              <a:buAutoNum type="arabicPeriod"/>
            </a:pPr>
            <a:r>
              <a:rPr lang="en-US" sz="2800" dirty="0">
                <a:solidFill>
                  <a:srgbClr val="404040"/>
                </a:solidFill>
                <a:latin typeface="quote-cjk-patch"/>
              </a:rPr>
              <a:t>Users upload a short voice sample (3–5 sec).</a:t>
            </a:r>
          </a:p>
          <a:p>
            <a:pPr marL="742950" lvl="1"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a:lnSpc>
                <a:spcPts val="2143"/>
              </a:lnSpc>
              <a:spcBef>
                <a:spcPts val="300"/>
              </a:spcBef>
              <a:spcAft>
                <a:spcPts val="300"/>
              </a:spcAft>
              <a:buFont typeface="+mj-lt"/>
              <a:buAutoNum type="arabicPeriod"/>
            </a:pPr>
            <a:r>
              <a:rPr lang="en-US" sz="2800" b="1" dirty="0">
                <a:solidFill>
                  <a:srgbClr val="404040"/>
                </a:solidFill>
                <a:latin typeface="quote-cjk-patch"/>
              </a:rPr>
              <a:t>TTS Conversion</a:t>
            </a:r>
            <a:endParaRPr lang="en-US" sz="2800" dirty="0">
              <a:solidFill>
                <a:srgbClr val="404040"/>
              </a:solidFill>
              <a:latin typeface="quote-cjk-patch"/>
            </a:endParaRPr>
          </a:p>
          <a:p>
            <a:pPr marL="742950" lvl="1" indent="-285750">
              <a:lnSpc>
                <a:spcPts val="2143"/>
              </a:lnSpc>
              <a:spcBef>
                <a:spcPts val="300"/>
              </a:spcBef>
              <a:spcAft>
                <a:spcPts val="1029"/>
              </a:spcAft>
              <a:buFont typeface="+mj-lt"/>
              <a:buAutoNum type="arabicPeriod"/>
            </a:pPr>
            <a:r>
              <a:rPr lang="en-US" sz="2800" b="1" dirty="0" err="1">
                <a:solidFill>
                  <a:srgbClr val="404040"/>
                </a:solidFill>
                <a:latin typeface="quote-cjk-patch"/>
              </a:rPr>
              <a:t>YourTTS</a:t>
            </a:r>
            <a:r>
              <a:rPr lang="en-US" sz="2800" dirty="0">
                <a:solidFill>
                  <a:srgbClr val="404040"/>
                </a:solidFill>
                <a:latin typeface="quote-cjk-patch"/>
              </a:rPr>
              <a:t> (multilingual, zero-shot cloning) generates speech.</a:t>
            </a:r>
          </a:p>
          <a:p>
            <a:pPr marL="742950" lvl="1" indent="-285750">
              <a:lnSpc>
                <a:spcPts val="2143"/>
              </a:lnSpc>
              <a:spcBef>
                <a:spcPts val="300"/>
              </a:spcBef>
              <a:spcAft>
                <a:spcPts val="1029"/>
              </a:spcAft>
              <a:buFont typeface="+mj-lt"/>
              <a:buAutoNum type="arabicPeriod"/>
            </a:pPr>
            <a:r>
              <a:rPr lang="en-US" sz="2800" dirty="0">
                <a:solidFill>
                  <a:srgbClr val="404040"/>
                </a:solidFill>
                <a:latin typeface="quote-cjk-patch"/>
              </a:rPr>
              <a:t>Customizable speed, and voice.</a:t>
            </a:r>
          </a:p>
          <a:p>
            <a:pPr marL="742950" lvl="1" indent="-285750">
              <a:lnSpc>
                <a:spcPts val="2143"/>
              </a:lnSpc>
              <a:spcBef>
                <a:spcPts val="300"/>
              </a:spcBef>
              <a:spcAft>
                <a:spcPts val="1029"/>
              </a:spcAft>
              <a:buFont typeface="+mj-lt"/>
              <a:buAutoNum type="arabicPeriod"/>
            </a:pPr>
            <a:endParaRPr lang="en-US" sz="2800" dirty="0">
              <a:solidFill>
                <a:srgbClr val="404040"/>
              </a:solidFill>
              <a:latin typeface="quote-cjk-patch"/>
            </a:endParaRPr>
          </a:p>
          <a:p>
            <a:pPr>
              <a:lnSpc>
                <a:spcPts val="2143"/>
              </a:lnSpc>
              <a:spcBef>
                <a:spcPts val="300"/>
              </a:spcBef>
              <a:spcAft>
                <a:spcPts val="300"/>
              </a:spcAft>
              <a:buFont typeface="+mj-lt"/>
              <a:buAutoNum type="arabicPeriod"/>
            </a:pPr>
            <a:r>
              <a:rPr lang="en-US" sz="2800" b="1" dirty="0">
                <a:solidFill>
                  <a:srgbClr val="404040"/>
                </a:solidFill>
                <a:latin typeface="quote-cjk-patch"/>
              </a:rPr>
              <a:t>Audio Delivery</a:t>
            </a:r>
            <a:endParaRPr lang="en-US" sz="2800" dirty="0">
              <a:solidFill>
                <a:srgbClr val="404040"/>
              </a:solidFill>
              <a:latin typeface="quote-cjk-patch"/>
            </a:endParaRPr>
          </a:p>
          <a:p>
            <a:pPr marL="742950" lvl="1" indent="-285750">
              <a:lnSpc>
                <a:spcPts val="2143"/>
              </a:lnSpc>
              <a:spcBef>
                <a:spcPts val="300"/>
              </a:spcBef>
              <a:spcAft>
                <a:spcPts val="1029"/>
              </a:spcAft>
              <a:buFont typeface="+mj-lt"/>
              <a:buAutoNum type="arabicPeriod"/>
            </a:pPr>
            <a:r>
              <a:rPr lang="en-US" sz="2800" dirty="0">
                <a:solidFill>
                  <a:srgbClr val="404040"/>
                </a:solidFill>
                <a:latin typeface="quote-cjk-patch"/>
              </a:rPr>
              <a:t>Play in-browser or download (MP3/WAV).</a:t>
            </a:r>
          </a:p>
        </p:txBody>
      </p:sp>
      <p:pic>
        <p:nvPicPr>
          <p:cNvPr id="7" name="Picture 6">
            <a:extLst>
              <a:ext uri="{FF2B5EF4-FFF2-40B4-BE49-F238E27FC236}">
                <a16:creationId xmlns:a16="http://schemas.microsoft.com/office/drawing/2014/main" id="{DD0B2C6E-81E6-A2D7-6973-277DCBD6A35C}"/>
              </a:ext>
            </a:extLst>
          </p:cNvPr>
          <p:cNvPicPr>
            <a:picLocks noChangeAspect="1"/>
          </p:cNvPicPr>
          <p:nvPr/>
        </p:nvPicPr>
        <p:blipFill>
          <a:blip r:embed="rId4"/>
          <a:stretch>
            <a:fillRect/>
          </a:stretch>
        </p:blipFill>
        <p:spPr>
          <a:xfrm>
            <a:off x="8132856" y="423683"/>
            <a:ext cx="3429000" cy="3429000"/>
          </a:xfrm>
          <a:prstGeom prst="rect">
            <a:avLst/>
          </a:prstGeom>
        </p:spPr>
      </p:pic>
      <p:pic>
        <p:nvPicPr>
          <p:cNvPr id="2" name="Picture 1">
            <a:extLst>
              <a:ext uri="{FF2B5EF4-FFF2-40B4-BE49-F238E27FC236}">
                <a16:creationId xmlns:a16="http://schemas.microsoft.com/office/drawing/2014/main" id="{BF4D386B-88B8-8638-66CE-725D00406F8B}"/>
              </a:ext>
            </a:extLst>
          </p:cNvPr>
          <p:cNvPicPr>
            <a:picLocks noChangeAspect="1"/>
          </p:cNvPicPr>
          <p:nvPr/>
        </p:nvPicPr>
        <p:blipFill>
          <a:blip r:embed="rId5"/>
          <a:stretch>
            <a:fillRect/>
          </a:stretch>
        </p:blipFill>
        <p:spPr>
          <a:xfrm>
            <a:off x="0" y="7402409"/>
            <a:ext cx="12192000" cy="6028517"/>
          </a:xfrm>
          <a:prstGeom prst="rect">
            <a:avLst/>
          </a:prstGeom>
        </p:spPr>
      </p:pic>
    </p:spTree>
    <p:extLst>
      <p:ext uri="{BB962C8B-B14F-4D97-AF65-F5344CB8AC3E}">
        <p14:creationId xmlns:p14="http://schemas.microsoft.com/office/powerpoint/2010/main" val="510291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C0092-BD60-5D36-851D-766408F8ABFB}"/>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CED4CD99-F31B-A0AA-9866-EB550B1CD3B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23" name="Picture 22">
            <a:extLst>
              <a:ext uri="{FF2B5EF4-FFF2-40B4-BE49-F238E27FC236}">
                <a16:creationId xmlns:a16="http://schemas.microsoft.com/office/drawing/2014/main" id="{6ED6E19A-6702-6D24-457E-3938AFAA6E60}"/>
              </a:ext>
            </a:extLst>
          </p:cNvPr>
          <p:cNvPicPr>
            <a:picLocks noChangeAspect="1"/>
          </p:cNvPicPr>
          <p:nvPr/>
        </p:nvPicPr>
        <p:blipFill>
          <a:blip r:embed="rId3"/>
          <a:stretch>
            <a:fillRect/>
          </a:stretch>
        </p:blipFill>
        <p:spPr>
          <a:xfrm>
            <a:off x="0" y="414741"/>
            <a:ext cx="12192000" cy="6028517"/>
          </a:xfrm>
          <a:prstGeom prst="rect">
            <a:avLst/>
          </a:prstGeom>
        </p:spPr>
      </p:pic>
      <p:sp>
        <p:nvSpPr>
          <p:cNvPr id="2" name="TextBox 7">
            <a:extLst>
              <a:ext uri="{FF2B5EF4-FFF2-40B4-BE49-F238E27FC236}">
                <a16:creationId xmlns:a16="http://schemas.microsoft.com/office/drawing/2014/main" id="{12CA576D-6D19-A075-7B96-70E5EE17FEF6}"/>
              </a:ext>
            </a:extLst>
          </p:cNvPr>
          <p:cNvSpPr txBox="1"/>
          <p:nvPr/>
        </p:nvSpPr>
        <p:spPr>
          <a:xfrm>
            <a:off x="106798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endParaRPr lang="en-US" sz="3800" dirty="0">
              <a:solidFill>
                <a:srgbClr val="141619"/>
              </a:solidFill>
              <a:latin typeface="Sugo Classic"/>
              <a:ea typeface="Sugo Classic"/>
              <a:cs typeface="Sugo Classic"/>
              <a:sym typeface="Sugo Classic"/>
            </a:endParaRPr>
          </a:p>
        </p:txBody>
      </p:sp>
      <p:sp>
        <p:nvSpPr>
          <p:cNvPr id="3" name="TextBox 2">
            <a:extLst>
              <a:ext uri="{FF2B5EF4-FFF2-40B4-BE49-F238E27FC236}">
                <a16:creationId xmlns:a16="http://schemas.microsoft.com/office/drawing/2014/main" id="{B24E52CC-8817-FEBE-6954-76BDDDD95F9E}"/>
              </a:ext>
            </a:extLst>
          </p:cNvPr>
          <p:cNvSpPr txBox="1"/>
          <p:nvPr/>
        </p:nvSpPr>
        <p:spPr>
          <a:xfrm>
            <a:off x="115433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a:t>
            </a:r>
            <a:r>
              <a:rPr lang="en-US" sz="2800" b="1" i="0" dirty="0" err="1">
                <a:effectLst/>
                <a:latin typeface="quote-cjk-patch"/>
              </a:rPr>
              <a:t>YourTTS</a:t>
            </a:r>
            <a:r>
              <a:rPr lang="en-US" sz="2800" b="1" i="0" dirty="0">
                <a:effectLst/>
                <a:latin typeface="quote-cjk-patch"/>
              </a:rPr>
              <a:t>? </a:t>
            </a:r>
          </a:p>
        </p:txBody>
      </p:sp>
      <p:sp>
        <p:nvSpPr>
          <p:cNvPr id="4" name="TextBox 3">
            <a:extLst>
              <a:ext uri="{FF2B5EF4-FFF2-40B4-BE49-F238E27FC236}">
                <a16:creationId xmlns:a16="http://schemas.microsoft.com/office/drawing/2014/main" id="{AB3B8770-B2C5-C6E6-65AA-AA4B4F267A71}"/>
              </a:ext>
            </a:extLst>
          </p:cNvPr>
          <p:cNvSpPr txBox="1"/>
          <p:nvPr/>
        </p:nvSpPr>
        <p:spPr>
          <a:xfrm>
            <a:off x="10084938"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YourTTS</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 (Zero-shot, Multilingual)</a:t>
            </a:r>
          </a:p>
        </p:txBody>
      </p:sp>
    </p:spTree>
    <p:extLst>
      <p:ext uri="{BB962C8B-B14F-4D97-AF65-F5344CB8AC3E}">
        <p14:creationId xmlns:p14="http://schemas.microsoft.com/office/powerpoint/2010/main" val="39655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9E807-8777-CE29-F124-220B2F2917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79C4407-E632-C89B-8019-8C95682BAAC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D749213E-0756-DD73-DA9B-B28AEE86F33E}"/>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endParaRPr lang="en-US" sz="3800" dirty="0">
              <a:solidFill>
                <a:srgbClr val="141619"/>
              </a:solidFill>
              <a:latin typeface="Sugo Classic"/>
              <a:ea typeface="Sugo Classic"/>
              <a:cs typeface="Sugo Classic"/>
              <a:sym typeface="Sugo Classic"/>
            </a:endParaRPr>
          </a:p>
        </p:txBody>
      </p:sp>
      <p:sp>
        <p:nvSpPr>
          <p:cNvPr id="9" name="TextBox 8">
            <a:extLst>
              <a:ext uri="{FF2B5EF4-FFF2-40B4-BE49-F238E27FC236}">
                <a16:creationId xmlns:a16="http://schemas.microsoft.com/office/drawing/2014/main" id="{1EEFA54D-E0F3-8F1B-94C4-272B9DF398BD}"/>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a:t>
            </a:r>
            <a:r>
              <a:rPr lang="en-US" sz="2800" b="1" i="0" dirty="0" err="1">
                <a:effectLst/>
                <a:latin typeface="quote-cjk-patch"/>
              </a:rPr>
              <a:t>YourTTS</a:t>
            </a:r>
            <a:r>
              <a:rPr lang="en-US" sz="2800" b="1" i="0" dirty="0">
                <a:effectLst/>
                <a:latin typeface="quote-cjk-patch"/>
              </a:rPr>
              <a:t>? </a:t>
            </a:r>
          </a:p>
        </p:txBody>
      </p:sp>
      <p:sp>
        <p:nvSpPr>
          <p:cNvPr id="19" name="TextBox 18">
            <a:extLst>
              <a:ext uri="{FF2B5EF4-FFF2-40B4-BE49-F238E27FC236}">
                <a16:creationId xmlns:a16="http://schemas.microsoft.com/office/drawing/2014/main" id="{7EF176D7-A182-FDE2-5E97-296F1D7A7D24}"/>
              </a:ext>
            </a:extLst>
          </p:cNvPr>
          <p:cNvSpPr txBox="1"/>
          <p:nvPr/>
        </p:nvSpPr>
        <p:spPr>
          <a:xfrm>
            <a:off x="176638" y="3020867"/>
            <a:ext cx="13035516" cy="2274212"/>
          </a:xfrm>
          <a:prstGeom prst="rect">
            <a:avLst/>
          </a:prstGeom>
          <a:noFill/>
        </p:spPr>
        <p:txBody>
          <a:bodyPr wrap="square">
            <a:spAutoFit/>
          </a:bodyPr>
          <a:lstStyle/>
          <a:p>
            <a:pPr algn="l">
              <a:lnSpc>
                <a:spcPts val="2143"/>
              </a:lnSpc>
              <a:spcAft>
                <a:spcPts val="300"/>
              </a:spcAft>
              <a:buNone/>
            </a:pPr>
            <a:r>
              <a:rPr lang="en-US" sz="2800" b="1" i="0" dirty="0">
                <a:solidFill>
                  <a:srgbClr val="404040"/>
                </a:solidFill>
                <a:effectLst/>
                <a:latin typeface="quote-cjk-patch"/>
              </a:rPr>
              <a:t>Key Features:</a:t>
            </a:r>
          </a:p>
          <a:p>
            <a:pPr algn="l">
              <a:lnSpc>
                <a:spcPts val="2143"/>
              </a:lnSpc>
              <a:spcAft>
                <a:spcPts val="300"/>
              </a:spcAft>
              <a:buNone/>
            </a:pPr>
            <a:endParaRPr lang="en-US" sz="2800" b="0" i="0" dirty="0">
              <a:solidFill>
                <a:srgbClr val="404040"/>
              </a:solidFill>
              <a:effectLst/>
              <a:latin typeface="quote-cjk-patch"/>
            </a:endParaRPr>
          </a:p>
          <a:p>
            <a:pPr lvl="1">
              <a:lnSpc>
                <a:spcPts val="2143"/>
              </a:lnSpc>
              <a:spcBef>
                <a:spcPts val="300"/>
              </a:spcBef>
              <a:buFont typeface="Arial" panose="020B0604020202020204" pitchFamily="34" charset="0"/>
              <a:buChar char="•"/>
            </a:pPr>
            <a:r>
              <a:rPr lang="en-US" sz="2800" b="0" i="0" dirty="0">
                <a:solidFill>
                  <a:srgbClr val="404040"/>
                </a:solidFill>
                <a:effectLst/>
                <a:latin typeface="quote-cjk-patch"/>
              </a:rPr>
              <a:t>Clone voices from just </a:t>
            </a:r>
            <a:r>
              <a:rPr lang="en-US" sz="2800" b="1" i="0" dirty="0">
                <a:solidFill>
                  <a:srgbClr val="404040"/>
                </a:solidFill>
                <a:effectLst/>
                <a:latin typeface="quote-cjk-patch"/>
              </a:rPr>
              <a:t>3–5 sec samples</a:t>
            </a:r>
            <a:r>
              <a:rPr lang="en-US" sz="2800" b="0" i="0" dirty="0">
                <a:solidFill>
                  <a:srgbClr val="404040"/>
                </a:solidFill>
                <a:effectLst/>
                <a:latin typeface="quote-cjk-patch"/>
              </a:rPr>
              <a:t>.</a:t>
            </a:r>
          </a:p>
          <a:p>
            <a:pPr lvl="1">
              <a:lnSpc>
                <a:spcPts val="2143"/>
              </a:lnSpc>
              <a:spcBef>
                <a:spcPts val="300"/>
              </a:spcBef>
              <a:buFont typeface="Arial" panose="020B0604020202020204" pitchFamily="34" charset="0"/>
              <a:buChar char="•"/>
            </a:pPr>
            <a:endParaRPr lang="en-US" sz="2800" b="0" i="0" dirty="0">
              <a:solidFill>
                <a:srgbClr val="404040"/>
              </a:solidFill>
              <a:effectLst/>
              <a:latin typeface="quote-cjk-patch"/>
            </a:endParaRPr>
          </a:p>
          <a:p>
            <a:pPr lvl="1">
              <a:lnSpc>
                <a:spcPts val="2143"/>
              </a:lnSpc>
              <a:spcBef>
                <a:spcPts val="300"/>
              </a:spcBef>
              <a:buFont typeface="Arial" panose="020B0604020202020204" pitchFamily="34" charset="0"/>
              <a:buChar char="•"/>
            </a:pPr>
            <a:r>
              <a:rPr lang="en-US" sz="2800" b="0" i="0" dirty="0">
                <a:solidFill>
                  <a:srgbClr val="404040"/>
                </a:solidFill>
                <a:effectLst/>
                <a:latin typeface="quote-cjk-patch"/>
              </a:rPr>
              <a:t>Supports </a:t>
            </a:r>
            <a:r>
              <a:rPr lang="en-US" sz="2800" b="1" i="0" dirty="0">
                <a:solidFill>
                  <a:srgbClr val="404040"/>
                </a:solidFill>
                <a:effectLst/>
                <a:latin typeface="quote-cjk-patch"/>
              </a:rPr>
              <a:t>cross-lingual</a:t>
            </a:r>
            <a:r>
              <a:rPr lang="en-US" sz="2800" b="0" i="0" dirty="0">
                <a:solidFill>
                  <a:srgbClr val="404040"/>
                </a:solidFill>
                <a:effectLst/>
                <a:latin typeface="quote-cjk-patch"/>
              </a:rPr>
              <a:t> speech </a:t>
            </a:r>
            <a:r>
              <a:rPr lang="en-US" sz="2800" dirty="0">
                <a:solidFill>
                  <a:srgbClr val="404040"/>
                </a:solidFill>
                <a:latin typeface="quote-cjk-patch"/>
              </a:rPr>
              <a:t>.</a:t>
            </a:r>
          </a:p>
          <a:p>
            <a:pPr lvl="1">
              <a:lnSpc>
                <a:spcPts val="2143"/>
              </a:lnSpc>
              <a:spcBef>
                <a:spcPts val="300"/>
              </a:spcBef>
              <a:buFont typeface="Arial" panose="020B0604020202020204" pitchFamily="34" charset="0"/>
              <a:buChar char="•"/>
            </a:pPr>
            <a:endParaRPr lang="en-US" sz="2800" b="0" i="0" dirty="0">
              <a:solidFill>
                <a:srgbClr val="404040"/>
              </a:solidFill>
              <a:effectLst/>
              <a:latin typeface="quote-cjk-patch"/>
            </a:endParaRPr>
          </a:p>
          <a:p>
            <a:pPr lvl="1">
              <a:lnSpc>
                <a:spcPts val="2143"/>
              </a:lnSpc>
              <a:spcBef>
                <a:spcPts val="300"/>
              </a:spcBef>
              <a:buFont typeface="Arial" panose="020B0604020202020204" pitchFamily="34" charset="0"/>
              <a:buChar char="•"/>
            </a:pPr>
            <a:r>
              <a:rPr lang="en-US" sz="2800" b="1" i="0" dirty="0">
                <a:solidFill>
                  <a:srgbClr val="404040"/>
                </a:solidFill>
                <a:effectLst/>
                <a:latin typeface="quote-cjk-patch"/>
              </a:rPr>
              <a:t>Open-source</a:t>
            </a:r>
            <a:r>
              <a:rPr lang="en-US" sz="2800" b="0" i="0" dirty="0">
                <a:solidFill>
                  <a:srgbClr val="404040"/>
                </a:solidFill>
                <a:effectLst/>
                <a:latin typeface="quote-cjk-patch"/>
              </a:rPr>
              <a:t> (</a:t>
            </a:r>
            <a:r>
              <a:rPr lang="en-US" sz="2800" dirty="0">
                <a:solidFill>
                  <a:srgbClr val="404040"/>
                </a:solidFill>
                <a:latin typeface="quote-cjk-patch"/>
              </a:rPr>
              <a:t>built by coqui</a:t>
            </a:r>
            <a:r>
              <a:rPr lang="en-US" sz="2800" b="0" i="0" dirty="0">
                <a:solidFill>
                  <a:srgbClr val="404040"/>
                </a:solidFill>
                <a:effectLst/>
                <a:latin typeface="quote-cjk-patch"/>
              </a:rPr>
              <a:t>) and offline-capable</a:t>
            </a:r>
          </a:p>
        </p:txBody>
      </p:sp>
      <p:sp>
        <p:nvSpPr>
          <p:cNvPr id="8" name="TextBox 7">
            <a:extLst>
              <a:ext uri="{FF2B5EF4-FFF2-40B4-BE49-F238E27FC236}">
                <a16:creationId xmlns:a16="http://schemas.microsoft.com/office/drawing/2014/main" id="{62BFF967-FF5B-0CB8-DE3C-D07B9139602F}"/>
              </a:ext>
            </a:extLst>
          </p:cNvPr>
          <p:cNvSpPr txBox="1"/>
          <p:nvPr/>
        </p:nvSpPr>
        <p:spPr>
          <a:xfrm>
            <a:off x="176638" y="1484398"/>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YourTTS</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 (Zero-shot, Multilingual)</a:t>
            </a:r>
          </a:p>
        </p:txBody>
      </p:sp>
    </p:spTree>
    <p:extLst>
      <p:ext uri="{BB962C8B-B14F-4D97-AF65-F5344CB8AC3E}">
        <p14:creationId xmlns:p14="http://schemas.microsoft.com/office/powerpoint/2010/main" val="2998035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fade">
                                      <p:cBhvr>
                                        <p:cTn id="13" dur="1000"/>
                                        <p:tgtEl>
                                          <p:spTgt spid="19">
                                            <p:txEl>
                                              <p:pRg st="2" end="2"/>
                                            </p:txEl>
                                          </p:spTgt>
                                        </p:tgtEl>
                                      </p:cBhvr>
                                    </p:animEffect>
                                    <p:anim calcmode="lin" valueType="num">
                                      <p:cBhvr>
                                        <p:cTn id="14" dur="1000" fill="hold"/>
                                        <p:tgtEl>
                                          <p:spTgt spid="19">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19">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9">
                                            <p:txEl>
                                              <p:pRg st="4" end="4"/>
                                            </p:txEl>
                                          </p:spTgt>
                                        </p:tgtEl>
                                        <p:attrNameLst>
                                          <p:attrName>style.visibility</p:attrName>
                                        </p:attrNameLst>
                                      </p:cBhvr>
                                      <p:to>
                                        <p:strVal val="visible"/>
                                      </p:to>
                                    </p:set>
                                    <p:animEffect transition="in" filter="fade">
                                      <p:cBhvr>
                                        <p:cTn id="18" dur="1000"/>
                                        <p:tgtEl>
                                          <p:spTgt spid="19">
                                            <p:txEl>
                                              <p:pRg st="4" end="4"/>
                                            </p:txEl>
                                          </p:spTgt>
                                        </p:tgtEl>
                                      </p:cBhvr>
                                    </p:animEffect>
                                    <p:anim calcmode="lin" valueType="num">
                                      <p:cBhvr>
                                        <p:cTn id="19" dur="1000" fill="hold"/>
                                        <p:tgtEl>
                                          <p:spTgt spid="19">
                                            <p:txEl>
                                              <p:pRg st="4" end="4"/>
                                            </p:txEl>
                                          </p:spTgt>
                                        </p:tgtEl>
                                        <p:attrNameLst>
                                          <p:attrName>ppt_x</p:attrName>
                                        </p:attrNameLst>
                                      </p:cBhvr>
                                      <p:tavLst>
                                        <p:tav tm="0">
                                          <p:val>
                                            <p:strVal val="#ppt_x"/>
                                          </p:val>
                                        </p:tav>
                                        <p:tav tm="100000">
                                          <p:val>
                                            <p:strVal val="#ppt_x"/>
                                          </p:val>
                                        </p:tav>
                                      </p:tavLst>
                                    </p:anim>
                                    <p:anim calcmode="lin" valueType="num">
                                      <p:cBhvr>
                                        <p:cTn id="20" dur="1000" fill="hold"/>
                                        <p:tgtEl>
                                          <p:spTgt spid="19">
                                            <p:txEl>
                                              <p:pRg st="4" end="4"/>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9">
                                            <p:txEl>
                                              <p:pRg st="6" end="6"/>
                                            </p:txEl>
                                          </p:spTgt>
                                        </p:tgtEl>
                                        <p:attrNameLst>
                                          <p:attrName>style.visibility</p:attrName>
                                        </p:attrNameLst>
                                      </p:cBhvr>
                                      <p:to>
                                        <p:strVal val="visible"/>
                                      </p:to>
                                    </p:set>
                                    <p:animEffect transition="in" filter="fade">
                                      <p:cBhvr>
                                        <p:cTn id="23" dur="1000"/>
                                        <p:tgtEl>
                                          <p:spTgt spid="19">
                                            <p:txEl>
                                              <p:pRg st="6" end="6"/>
                                            </p:txEl>
                                          </p:spTgt>
                                        </p:tgtEl>
                                      </p:cBhvr>
                                    </p:animEffect>
                                    <p:anim calcmode="lin" valueType="num">
                                      <p:cBhvr>
                                        <p:cTn id="24" dur="1000" fill="hold"/>
                                        <p:tgtEl>
                                          <p:spTgt spid="19">
                                            <p:txEl>
                                              <p:pRg st="6" end="6"/>
                                            </p:txEl>
                                          </p:spTgt>
                                        </p:tgtEl>
                                        <p:attrNameLst>
                                          <p:attrName>ppt_x</p:attrName>
                                        </p:attrNameLst>
                                      </p:cBhvr>
                                      <p:tavLst>
                                        <p:tav tm="0">
                                          <p:val>
                                            <p:strVal val="#ppt_x"/>
                                          </p:val>
                                        </p:tav>
                                        <p:tav tm="100000">
                                          <p:val>
                                            <p:strVal val="#ppt_x"/>
                                          </p:val>
                                        </p:tav>
                                      </p:tavLst>
                                    </p:anim>
                                    <p:anim calcmode="lin" valueType="num">
                                      <p:cBhvr>
                                        <p:cTn id="25" dur="1000" fill="hold"/>
                                        <p:tgtEl>
                                          <p:spTgt spid="1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3D3C6-EEF3-3183-68C3-3F15B950E2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C38E34-4D46-00F9-F4C7-100E0D986687}"/>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FE34BCA2-E650-169F-BA3C-AA26AF7D5CBB}"/>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endParaRPr lang="en-US" sz="3800" dirty="0">
              <a:solidFill>
                <a:srgbClr val="141619"/>
              </a:solidFill>
              <a:latin typeface="Sugo Classic"/>
              <a:ea typeface="Sugo Classic"/>
              <a:cs typeface="Sugo Classic"/>
              <a:sym typeface="Sugo Classic"/>
            </a:endParaRPr>
          </a:p>
        </p:txBody>
      </p:sp>
      <p:sp>
        <p:nvSpPr>
          <p:cNvPr id="9" name="TextBox 8">
            <a:extLst>
              <a:ext uri="{FF2B5EF4-FFF2-40B4-BE49-F238E27FC236}">
                <a16:creationId xmlns:a16="http://schemas.microsoft.com/office/drawing/2014/main" id="{094C055B-1000-D1A2-EF2F-BE02BC696B52}"/>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a:t>
            </a:r>
            <a:r>
              <a:rPr lang="en-US" sz="2800" b="1" i="0" dirty="0" err="1">
                <a:effectLst/>
                <a:latin typeface="quote-cjk-patch"/>
              </a:rPr>
              <a:t>YourTTS</a:t>
            </a:r>
            <a:r>
              <a:rPr lang="en-US" sz="2800" b="1" i="0" dirty="0">
                <a:effectLst/>
                <a:latin typeface="quote-cjk-patch"/>
              </a:rPr>
              <a:t>? </a:t>
            </a:r>
          </a:p>
        </p:txBody>
      </p:sp>
      <p:sp>
        <p:nvSpPr>
          <p:cNvPr id="16" name="TextBox 15">
            <a:extLst>
              <a:ext uri="{FF2B5EF4-FFF2-40B4-BE49-F238E27FC236}">
                <a16:creationId xmlns:a16="http://schemas.microsoft.com/office/drawing/2014/main" id="{2311E931-96E7-BB16-F5ED-C708489B3AB1}"/>
              </a:ext>
            </a:extLst>
          </p:cNvPr>
          <p:cNvSpPr txBox="1"/>
          <p:nvPr/>
        </p:nvSpPr>
        <p:spPr>
          <a:xfrm>
            <a:off x="176638" y="1484398"/>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Model: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YourTTS</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 (Zero-shot, Multilingual)</a:t>
            </a:r>
          </a:p>
        </p:txBody>
      </p:sp>
      <p:sp>
        <p:nvSpPr>
          <p:cNvPr id="19" name="TextBox 18">
            <a:extLst>
              <a:ext uri="{FF2B5EF4-FFF2-40B4-BE49-F238E27FC236}">
                <a16:creationId xmlns:a16="http://schemas.microsoft.com/office/drawing/2014/main" id="{1E018742-97EB-9593-6379-96AD7D741A98}"/>
              </a:ext>
            </a:extLst>
          </p:cNvPr>
          <p:cNvSpPr txBox="1"/>
          <p:nvPr/>
        </p:nvSpPr>
        <p:spPr>
          <a:xfrm>
            <a:off x="176638" y="1873146"/>
            <a:ext cx="13035516" cy="4832092"/>
          </a:xfrm>
          <a:prstGeom prst="rect">
            <a:avLst/>
          </a:prstGeom>
          <a:noFill/>
        </p:spPr>
        <p:txBody>
          <a:bodyPr wrap="square">
            <a:spAutoFit/>
          </a:bodyPr>
          <a:lstStyle/>
          <a:p>
            <a:r>
              <a:rPr lang="en-US" sz="2800" b="1" dirty="0"/>
              <a:t>The model has Three key components:</a:t>
            </a:r>
          </a:p>
          <a:p>
            <a:pPr marL="457200" indent="-457200">
              <a:buFont typeface="Courier New" panose="02070309020205020404" pitchFamily="49" charset="0"/>
              <a:buChar char="o"/>
            </a:pPr>
            <a:r>
              <a:rPr lang="en-US" sz="2800" b="1" dirty="0"/>
              <a:t>Speaker Encoder</a:t>
            </a:r>
          </a:p>
          <a:p>
            <a:pPr marL="914400" lvl="1" indent="-457200">
              <a:buFont typeface="Arial" panose="020B0604020202020204" pitchFamily="34" charset="0"/>
              <a:buChar char="•"/>
            </a:pPr>
            <a:r>
              <a:rPr lang="en-US" sz="2800" dirty="0"/>
              <a:t>Takes in the voice sample</a:t>
            </a:r>
          </a:p>
          <a:p>
            <a:pPr marL="914400" lvl="1" indent="-457200">
              <a:buFont typeface="Arial" panose="020B0604020202020204" pitchFamily="34" charset="0"/>
              <a:buChar char="•"/>
            </a:pPr>
            <a:r>
              <a:rPr lang="en-US" sz="2800" dirty="0"/>
              <a:t>Extracts a </a:t>
            </a:r>
            <a:r>
              <a:rPr lang="en-US" sz="2800" b="1" dirty="0"/>
              <a:t>speaker embedding</a:t>
            </a:r>
            <a:r>
              <a:rPr lang="en-US" sz="2800" dirty="0"/>
              <a:t> – a numeric representation of</a:t>
            </a:r>
          </a:p>
          <a:p>
            <a:pPr lvl="1"/>
            <a:r>
              <a:rPr lang="en-US" sz="2800" dirty="0"/>
              <a:t> the speaker’s vocal characteristics This embedding tells the model </a:t>
            </a:r>
          </a:p>
          <a:p>
            <a:pPr marL="457200" indent="-457200">
              <a:buFont typeface="Courier New" panose="02070309020205020404" pitchFamily="49" charset="0"/>
              <a:buChar char="o"/>
            </a:pPr>
            <a:r>
              <a:rPr lang="en-US" sz="2800" b="1" dirty="0"/>
              <a:t>Text-to-Spectrogram Synthesizer</a:t>
            </a:r>
          </a:p>
          <a:p>
            <a:pPr marL="914400" lvl="1" indent="-457200">
              <a:buFont typeface="Arial" panose="020B0604020202020204" pitchFamily="34" charset="0"/>
              <a:buChar char="•"/>
            </a:pPr>
            <a:r>
              <a:rPr lang="en-US" sz="2800" dirty="0"/>
              <a:t>Uses a model similar to </a:t>
            </a:r>
            <a:r>
              <a:rPr lang="en-US" sz="2800" b="1" dirty="0"/>
              <a:t>Tacotron2</a:t>
            </a:r>
            <a:r>
              <a:rPr lang="en-US" sz="2800" dirty="0"/>
              <a:t> or </a:t>
            </a:r>
            <a:r>
              <a:rPr lang="en-US" sz="2800" dirty="0" err="1"/>
              <a:t>FastSpeech</a:t>
            </a:r>
            <a:endParaRPr lang="en-US" sz="2800" dirty="0"/>
          </a:p>
          <a:p>
            <a:pPr marL="914400" lvl="1" indent="-457200">
              <a:buFont typeface="Arial" panose="020B0604020202020204" pitchFamily="34" charset="0"/>
              <a:buChar char="•"/>
            </a:pPr>
            <a:r>
              <a:rPr lang="en-US" sz="2800" dirty="0"/>
              <a:t>Converts input text into a </a:t>
            </a:r>
            <a:r>
              <a:rPr lang="en-US" sz="2800" b="1" dirty="0" err="1"/>
              <a:t>mel</a:t>
            </a:r>
            <a:r>
              <a:rPr lang="en-US" sz="2800" b="1" dirty="0"/>
              <a:t>-spectrogram</a:t>
            </a:r>
            <a:endParaRPr lang="en-US" sz="2800" dirty="0"/>
          </a:p>
          <a:p>
            <a:pPr marL="457200" indent="-457200">
              <a:buFont typeface="Courier New" panose="02070309020205020404" pitchFamily="49" charset="0"/>
              <a:buChar char="o"/>
            </a:pPr>
            <a:r>
              <a:rPr lang="en-US" sz="2800" b="1" dirty="0"/>
              <a:t>Vocoder (HiFi-GAN)</a:t>
            </a:r>
          </a:p>
          <a:p>
            <a:pPr marL="914400" lvl="1" indent="-457200">
              <a:buFont typeface="Arial" panose="020B0604020202020204" pitchFamily="34" charset="0"/>
              <a:buChar char="•"/>
            </a:pPr>
            <a:r>
              <a:rPr lang="en-US" sz="2800" dirty="0"/>
              <a:t>Converts the spectrogram into actual </a:t>
            </a:r>
            <a:r>
              <a:rPr lang="en-US" sz="2800" b="1" dirty="0"/>
              <a:t>audio waveform</a:t>
            </a:r>
            <a:endParaRPr lang="en-US" sz="2800" dirty="0"/>
          </a:p>
          <a:p>
            <a:pPr marL="914400" lvl="1" indent="-457200">
              <a:buFont typeface="Arial" panose="020B0604020202020204" pitchFamily="34" charset="0"/>
              <a:buChar char="•"/>
            </a:pPr>
            <a:r>
              <a:rPr lang="en-US" sz="2800" dirty="0"/>
              <a:t>Generates </a:t>
            </a:r>
            <a:r>
              <a:rPr lang="en-US" sz="2800" b="1" dirty="0"/>
              <a:t>realistic speech</a:t>
            </a:r>
            <a:r>
              <a:rPr lang="en-US" sz="2800" dirty="0"/>
              <a:t> using a deep generative network</a:t>
            </a:r>
          </a:p>
        </p:txBody>
      </p:sp>
      <p:sp>
        <p:nvSpPr>
          <p:cNvPr id="3" name="TextBox 2">
            <a:extLst>
              <a:ext uri="{FF2B5EF4-FFF2-40B4-BE49-F238E27FC236}">
                <a16:creationId xmlns:a16="http://schemas.microsoft.com/office/drawing/2014/main" id="{D52745D8-A18D-79B2-A51A-4DC5CA65F1AB}"/>
              </a:ext>
            </a:extLst>
          </p:cNvPr>
          <p:cNvSpPr txBox="1"/>
          <p:nvPr/>
        </p:nvSpPr>
        <p:spPr>
          <a:xfrm>
            <a:off x="10412842" y="12134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pic>
        <p:nvPicPr>
          <p:cNvPr id="4" name="Picture 3">
            <a:extLst>
              <a:ext uri="{FF2B5EF4-FFF2-40B4-BE49-F238E27FC236}">
                <a16:creationId xmlns:a16="http://schemas.microsoft.com/office/drawing/2014/main" id="{AE06D0E8-CB6A-DDBF-F54B-096C7578541F}"/>
              </a:ext>
            </a:extLst>
          </p:cNvPr>
          <p:cNvPicPr>
            <a:picLocks noChangeAspect="1"/>
          </p:cNvPicPr>
          <p:nvPr/>
        </p:nvPicPr>
        <p:blipFill>
          <a:blip r:embed="rId3"/>
          <a:stretch>
            <a:fillRect/>
          </a:stretch>
        </p:blipFill>
        <p:spPr>
          <a:xfrm>
            <a:off x="12528786" y="3594850"/>
            <a:ext cx="2908308" cy="2908308"/>
          </a:xfrm>
          <a:prstGeom prst="rect">
            <a:avLst/>
          </a:prstGeom>
        </p:spPr>
      </p:pic>
      <p:sp>
        <p:nvSpPr>
          <p:cNvPr id="5" name="TextBox 4">
            <a:extLst>
              <a:ext uri="{FF2B5EF4-FFF2-40B4-BE49-F238E27FC236}">
                <a16:creationId xmlns:a16="http://schemas.microsoft.com/office/drawing/2014/main" id="{F31BF50B-5A5C-5486-3A93-5026E1FE954C}"/>
              </a:ext>
            </a:extLst>
          </p:cNvPr>
          <p:cNvSpPr txBox="1"/>
          <p:nvPr/>
        </p:nvSpPr>
        <p:spPr>
          <a:xfrm>
            <a:off x="13005567" y="1873146"/>
            <a:ext cx="13035516" cy="4069576"/>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speaker_wav</a:t>
            </a:r>
            <a:r>
              <a:rPr lang="en-US" sz="2800" b="1" i="0" dirty="0">
                <a:solidFill>
                  <a:srgbClr val="404040"/>
                </a:solidFill>
                <a:effectLst/>
                <a:latin typeface="quote-cjk-patch"/>
              </a:rPr>
              <a:t>	</a:t>
            </a:r>
          </a:p>
          <a:p>
            <a:pPr lvl="2">
              <a:lnSpc>
                <a:spcPts val="2143"/>
              </a:lnSpc>
              <a:spcBef>
                <a:spcPts val="1029"/>
              </a:spcBef>
              <a:spcAft>
                <a:spcPts val="1029"/>
              </a:spcAft>
            </a:pPr>
            <a:r>
              <a:rPr lang="en-US" sz="2800" i="0" dirty="0">
                <a:solidFill>
                  <a:srgbClr val="404040"/>
                </a:solidFill>
                <a:effectLst/>
                <a:latin typeface="quote-cjk-patch"/>
              </a:rPr>
              <a:t>Changes voice (clone from sample)</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language	</a:t>
            </a:r>
          </a:p>
          <a:p>
            <a:pPr lvl="2">
              <a:lnSpc>
                <a:spcPts val="2143"/>
              </a:lnSpc>
              <a:spcBef>
                <a:spcPts val="1029"/>
              </a:spcBef>
              <a:spcAft>
                <a:spcPts val="1029"/>
              </a:spcAft>
            </a:pPr>
            <a:r>
              <a:rPr lang="en-US" sz="2800" i="0" dirty="0">
                <a:solidFill>
                  <a:srgbClr val="404040"/>
                </a:solidFill>
                <a:effectLst/>
                <a:latin typeface="quote-cjk-patch"/>
              </a:rPr>
              <a:t>Controls accent/pronunciation (e.g., "</a:t>
            </a:r>
            <a:r>
              <a:rPr lang="en-US" sz="2800" i="0" dirty="0" err="1">
                <a:solidFill>
                  <a:srgbClr val="404040"/>
                </a:solidFill>
                <a:effectLst/>
                <a:latin typeface="quote-cjk-patch"/>
              </a:rPr>
              <a:t>en</a:t>
            </a:r>
            <a:r>
              <a:rPr lang="en-US" sz="2800" i="0" dirty="0">
                <a:solidFill>
                  <a:srgbClr val="404040"/>
                </a:solidFill>
                <a:effectLst/>
                <a:latin typeface="quote-cjk-patch"/>
              </a:rPr>
              <a:t>")</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speed		</a:t>
            </a:r>
          </a:p>
          <a:p>
            <a:pPr lvl="2">
              <a:lnSpc>
                <a:spcPts val="2143"/>
              </a:lnSpc>
              <a:spcBef>
                <a:spcPts val="1029"/>
              </a:spcBef>
              <a:spcAft>
                <a:spcPts val="1029"/>
              </a:spcAft>
            </a:pPr>
            <a:r>
              <a:rPr lang="en-US" sz="2800" i="0" dirty="0">
                <a:solidFill>
                  <a:srgbClr val="404040"/>
                </a:solidFill>
                <a:effectLst/>
                <a:latin typeface="quote-cjk-patch"/>
              </a:rPr>
              <a:t>Faster/slower speech</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pitch		</a:t>
            </a:r>
          </a:p>
          <a:p>
            <a:pPr lvl="2">
              <a:lnSpc>
                <a:spcPts val="2143"/>
              </a:lnSpc>
              <a:spcBef>
                <a:spcPts val="1029"/>
              </a:spcBef>
              <a:spcAft>
                <a:spcPts val="1029"/>
              </a:spcAft>
            </a:pPr>
            <a:r>
              <a:rPr lang="en-US" sz="2800" i="0" dirty="0">
                <a:solidFill>
                  <a:srgbClr val="404040"/>
                </a:solidFill>
                <a:effectLst/>
                <a:latin typeface="quote-cjk-patch"/>
              </a:rPr>
              <a:t>Higher/deeper tone</a:t>
            </a:r>
          </a:p>
        </p:txBody>
      </p:sp>
    </p:spTree>
    <p:extLst>
      <p:ext uri="{BB962C8B-B14F-4D97-AF65-F5344CB8AC3E}">
        <p14:creationId xmlns:p14="http://schemas.microsoft.com/office/powerpoint/2010/main" val="1354664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xEl>
                                              <p:pRg st="1" end="1"/>
                                            </p:txEl>
                                          </p:spTgt>
                                        </p:tgtEl>
                                        <p:attrNameLst>
                                          <p:attrName>style.visibility</p:attrName>
                                        </p:attrNameLst>
                                      </p:cBhvr>
                                      <p:to>
                                        <p:strVal val="visible"/>
                                      </p:to>
                                    </p:set>
                                    <p:anim calcmode="lin" valueType="num">
                                      <p:cBhvr additive="base">
                                        <p:cTn id="7" dur="500" fill="hold"/>
                                        <p:tgtEl>
                                          <p:spTgt spid="1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
                                            <p:txEl>
                                              <p:pRg st="2" end="2"/>
                                            </p:txEl>
                                          </p:spTgt>
                                        </p:tgtEl>
                                        <p:attrNameLst>
                                          <p:attrName>style.visibility</p:attrName>
                                        </p:attrNameLst>
                                      </p:cBhvr>
                                      <p:to>
                                        <p:strVal val="visible"/>
                                      </p:to>
                                    </p:set>
                                    <p:anim calcmode="lin" valueType="num">
                                      <p:cBhvr additive="base">
                                        <p:cTn id="11" dur="500" fill="hold"/>
                                        <p:tgtEl>
                                          <p:spTgt spid="1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anim calcmode="lin" valueType="num">
                                      <p:cBhvr additive="base">
                                        <p:cTn id="15" dur="500" fill="hold"/>
                                        <p:tgtEl>
                                          <p:spTgt spid="1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
                                            <p:txEl>
                                              <p:pRg st="4" end="4"/>
                                            </p:txEl>
                                          </p:spTgt>
                                        </p:tgtEl>
                                        <p:attrNameLst>
                                          <p:attrName>style.visibility</p:attrName>
                                        </p:attrNameLst>
                                      </p:cBhvr>
                                      <p:to>
                                        <p:strVal val="visible"/>
                                      </p:to>
                                    </p:set>
                                    <p:anim calcmode="lin" valueType="num">
                                      <p:cBhvr additive="base">
                                        <p:cTn id="19" dur="500" fill="hold"/>
                                        <p:tgtEl>
                                          <p:spTgt spid="1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xEl>
                                              <p:pRg st="5" end="5"/>
                                            </p:txEl>
                                          </p:spTgt>
                                        </p:tgtEl>
                                        <p:attrNameLst>
                                          <p:attrName>style.visibility</p:attrName>
                                        </p:attrNameLst>
                                      </p:cBhvr>
                                      <p:to>
                                        <p:strVal val="visible"/>
                                      </p:to>
                                    </p:set>
                                    <p:anim calcmode="lin" valueType="num">
                                      <p:cBhvr additive="base">
                                        <p:cTn id="25" dur="500" fill="hold"/>
                                        <p:tgtEl>
                                          <p:spTgt spid="19">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9">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
                                            <p:txEl>
                                              <p:pRg st="6" end="6"/>
                                            </p:txEl>
                                          </p:spTgt>
                                        </p:tgtEl>
                                        <p:attrNameLst>
                                          <p:attrName>style.visibility</p:attrName>
                                        </p:attrNameLst>
                                      </p:cBhvr>
                                      <p:to>
                                        <p:strVal val="visible"/>
                                      </p:to>
                                    </p:set>
                                    <p:anim calcmode="lin" valueType="num">
                                      <p:cBhvr additive="base">
                                        <p:cTn id="29" dur="500" fill="hold"/>
                                        <p:tgtEl>
                                          <p:spTgt spid="1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19">
                                            <p:txEl>
                                              <p:pRg st="7" end="7"/>
                                            </p:txEl>
                                          </p:spTgt>
                                        </p:tgtEl>
                                        <p:attrNameLst>
                                          <p:attrName>style.visibility</p:attrName>
                                        </p:attrNameLst>
                                      </p:cBhvr>
                                      <p:to>
                                        <p:strVal val="visible"/>
                                      </p:to>
                                    </p:set>
                                    <p:anim calcmode="lin" valueType="num">
                                      <p:cBhvr additive="base">
                                        <p:cTn id="33" dur="500" fill="hold"/>
                                        <p:tgtEl>
                                          <p:spTgt spid="19">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9">
                                            <p:txEl>
                                              <p:pRg st="8" end="8"/>
                                            </p:txEl>
                                          </p:spTgt>
                                        </p:tgtEl>
                                        <p:attrNameLst>
                                          <p:attrName>style.visibility</p:attrName>
                                        </p:attrNameLst>
                                      </p:cBhvr>
                                      <p:to>
                                        <p:strVal val="visible"/>
                                      </p:to>
                                    </p:set>
                                    <p:anim calcmode="lin" valueType="num">
                                      <p:cBhvr additive="base">
                                        <p:cTn id="39" dur="500" fill="hold"/>
                                        <p:tgtEl>
                                          <p:spTgt spid="19">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9">
                                            <p:txEl>
                                              <p:pRg st="9" end="9"/>
                                            </p:txEl>
                                          </p:spTgt>
                                        </p:tgtEl>
                                        <p:attrNameLst>
                                          <p:attrName>style.visibility</p:attrName>
                                        </p:attrNameLst>
                                      </p:cBhvr>
                                      <p:to>
                                        <p:strVal val="visible"/>
                                      </p:to>
                                    </p:set>
                                    <p:anim calcmode="lin" valueType="num">
                                      <p:cBhvr additive="base">
                                        <p:cTn id="43" dur="500" fill="hold"/>
                                        <p:tgtEl>
                                          <p:spTgt spid="19">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9">
                                            <p:txEl>
                                              <p:pRg st="9" end="9"/>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9">
                                            <p:txEl>
                                              <p:pRg st="10" end="10"/>
                                            </p:txEl>
                                          </p:spTgt>
                                        </p:tgtEl>
                                        <p:attrNameLst>
                                          <p:attrName>style.visibility</p:attrName>
                                        </p:attrNameLst>
                                      </p:cBhvr>
                                      <p:to>
                                        <p:strVal val="visible"/>
                                      </p:to>
                                    </p:set>
                                    <p:anim calcmode="lin" valueType="num">
                                      <p:cBhvr additive="base">
                                        <p:cTn id="47" dur="500" fill="hold"/>
                                        <p:tgtEl>
                                          <p:spTgt spid="19">
                                            <p:txEl>
                                              <p:pRg st="10" end="1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986D6-4B70-D4AC-7E8A-4628A76C4B6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F0DB772-3464-44BB-DBBF-E22BD07D7E7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5271" y="-125506"/>
            <a:ext cx="17445318" cy="7117976"/>
          </a:xfrm>
          <a:prstGeom prst="rect">
            <a:avLst/>
          </a:prstGeom>
        </p:spPr>
      </p:pic>
      <p:sp>
        <p:nvSpPr>
          <p:cNvPr id="15" name="TextBox 14">
            <a:extLst>
              <a:ext uri="{FF2B5EF4-FFF2-40B4-BE49-F238E27FC236}">
                <a16:creationId xmlns:a16="http://schemas.microsoft.com/office/drawing/2014/main" id="{65456E08-5E39-0921-D3EC-E33E83A778AE}"/>
              </a:ext>
            </a:extLst>
          </p:cNvPr>
          <p:cNvSpPr txBox="1"/>
          <p:nvPr/>
        </p:nvSpPr>
        <p:spPr>
          <a:xfrm>
            <a:off x="1065846" y="2705725"/>
            <a:ext cx="4374409" cy="2123658"/>
          </a:xfrm>
          <a:prstGeom prst="rect">
            <a:avLst/>
          </a:prstGeom>
          <a:noFill/>
        </p:spPr>
        <p:txBody>
          <a:bodyPr wrap="square">
            <a:spAutoFit/>
          </a:bodyPr>
          <a:lstStyle/>
          <a:p>
            <a:pPr marL="66675" marR="520700" algn="ctr">
              <a:buNone/>
            </a:pPr>
            <a:r>
              <a:rPr lang="en-US" sz="4400" b="1" dirty="0">
                <a:effectLst/>
                <a:latin typeface="Times New Roman" panose="02020603050405020304" pitchFamily="18" charset="0"/>
                <a:ea typeface="Times New Roman" panose="02020603050405020304" pitchFamily="18" charset="0"/>
              </a:rPr>
              <a:t>Mohommed Alaa Mohammed </a:t>
            </a:r>
          </a:p>
        </p:txBody>
      </p:sp>
      <p:pic>
        <p:nvPicPr>
          <p:cNvPr id="4" name="Picture 3">
            <a:extLst>
              <a:ext uri="{FF2B5EF4-FFF2-40B4-BE49-F238E27FC236}">
                <a16:creationId xmlns:a16="http://schemas.microsoft.com/office/drawing/2014/main" id="{2D90DF57-60DF-5C39-0CAD-0E212FF0F50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336288" y="1237496"/>
            <a:ext cx="3205325" cy="4374409"/>
          </a:xfrm>
          <a:prstGeom prst="rect">
            <a:avLst/>
          </a:prstGeom>
        </p:spPr>
      </p:pic>
    </p:spTree>
    <p:extLst>
      <p:ext uri="{BB962C8B-B14F-4D97-AF65-F5344CB8AC3E}">
        <p14:creationId xmlns:p14="http://schemas.microsoft.com/office/powerpoint/2010/main" val="31093344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CDFB0-B589-B876-D6E2-B4B2853C9E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F428BD5-E593-DF20-0892-61BAE0BC12E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AE21678-1406-E928-C005-12A08A68EBFC}"/>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6A6089A5-5773-5969-01EA-CAAC81EDFF90}"/>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8295A978-3D22-233D-A02F-5EA19BD4A8EB}"/>
              </a:ext>
            </a:extLst>
          </p:cNvPr>
          <p:cNvSpPr txBox="1"/>
          <p:nvPr/>
        </p:nvSpPr>
        <p:spPr>
          <a:xfrm>
            <a:off x="231229" y="1873146"/>
            <a:ext cx="13035516" cy="3018006"/>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speaker_wav</a:t>
            </a:r>
            <a:r>
              <a:rPr lang="en-US" sz="2800" b="1" i="0" dirty="0">
                <a:solidFill>
                  <a:srgbClr val="404040"/>
                </a:solidFill>
                <a:effectLst/>
                <a:latin typeface="quote-cjk-patch"/>
              </a:rPr>
              <a:t>	</a:t>
            </a:r>
          </a:p>
          <a:p>
            <a:pPr lvl="2">
              <a:lnSpc>
                <a:spcPts val="2143"/>
              </a:lnSpc>
              <a:spcBef>
                <a:spcPts val="1029"/>
              </a:spcBef>
              <a:spcAft>
                <a:spcPts val="1029"/>
              </a:spcAft>
            </a:pPr>
            <a:r>
              <a:rPr lang="en-US" sz="2800" i="0" dirty="0">
                <a:solidFill>
                  <a:srgbClr val="404040"/>
                </a:solidFill>
                <a:effectLst/>
                <a:latin typeface="quote-cjk-patch"/>
              </a:rPr>
              <a:t>Changes voice (clone from sample)</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language	</a:t>
            </a:r>
          </a:p>
          <a:p>
            <a:pPr lvl="2">
              <a:lnSpc>
                <a:spcPts val="2143"/>
              </a:lnSpc>
              <a:spcBef>
                <a:spcPts val="1029"/>
              </a:spcBef>
              <a:spcAft>
                <a:spcPts val="1029"/>
              </a:spcAft>
            </a:pPr>
            <a:r>
              <a:rPr lang="en-US" sz="2800" i="0" dirty="0">
                <a:solidFill>
                  <a:srgbClr val="404040"/>
                </a:solidFill>
                <a:effectLst/>
                <a:latin typeface="quote-cjk-patch"/>
              </a:rPr>
              <a:t>Controls accent/pronunciation (e.g., "</a:t>
            </a:r>
            <a:r>
              <a:rPr lang="en-US" sz="2800" i="0" dirty="0" err="1">
                <a:solidFill>
                  <a:srgbClr val="404040"/>
                </a:solidFill>
                <a:effectLst/>
                <a:latin typeface="quote-cjk-patch"/>
              </a:rPr>
              <a:t>en</a:t>
            </a:r>
            <a:r>
              <a:rPr lang="en-US" sz="2800" i="0" dirty="0">
                <a:solidFill>
                  <a:srgbClr val="404040"/>
                </a:solidFill>
                <a:effectLst/>
                <a:latin typeface="quote-cjk-patch"/>
              </a:rPr>
              <a:t>")</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speed		</a:t>
            </a:r>
          </a:p>
          <a:p>
            <a:pPr lvl="2">
              <a:lnSpc>
                <a:spcPts val="2143"/>
              </a:lnSpc>
              <a:spcBef>
                <a:spcPts val="1029"/>
              </a:spcBef>
              <a:spcAft>
                <a:spcPts val="1029"/>
              </a:spcAft>
            </a:pPr>
            <a:r>
              <a:rPr lang="en-US" sz="2800" i="0" dirty="0">
                <a:solidFill>
                  <a:srgbClr val="404040"/>
                </a:solidFill>
                <a:effectLst/>
                <a:latin typeface="quote-cjk-patch"/>
              </a:rPr>
              <a:t>Faster/slower speech</a:t>
            </a:r>
          </a:p>
        </p:txBody>
      </p:sp>
      <p:pic>
        <p:nvPicPr>
          <p:cNvPr id="4" name="Picture 3">
            <a:extLst>
              <a:ext uri="{FF2B5EF4-FFF2-40B4-BE49-F238E27FC236}">
                <a16:creationId xmlns:a16="http://schemas.microsoft.com/office/drawing/2014/main" id="{AA998AD7-7F62-7FED-E00C-9B14C3CF5424}"/>
              </a:ext>
            </a:extLst>
          </p:cNvPr>
          <p:cNvPicPr>
            <a:picLocks noChangeAspect="1"/>
          </p:cNvPicPr>
          <p:nvPr/>
        </p:nvPicPr>
        <p:blipFill>
          <a:blip r:embed="rId3"/>
          <a:stretch>
            <a:fillRect/>
          </a:stretch>
        </p:blipFill>
        <p:spPr>
          <a:xfrm>
            <a:off x="8898474" y="3594850"/>
            <a:ext cx="2908308" cy="2908308"/>
          </a:xfrm>
          <a:prstGeom prst="rect">
            <a:avLst/>
          </a:prstGeom>
        </p:spPr>
      </p:pic>
    </p:spTree>
    <p:extLst>
      <p:ext uri="{BB962C8B-B14F-4D97-AF65-F5344CB8AC3E}">
        <p14:creationId xmlns:p14="http://schemas.microsoft.com/office/powerpoint/2010/main" val="2991685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378D4-7DA1-4AA7-8417-890894B009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11FC197-D343-5936-0DF9-A42CCAA2D765}"/>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E6AA09D9-EBFD-3F1A-54EA-D80FDC6AB474}"/>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2732FC75-B85F-9E85-34C0-1FCC18513CC1}"/>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3E25F081-F2F0-9231-66DE-508E8FEEBE7D}"/>
              </a:ext>
            </a:extLst>
          </p:cNvPr>
          <p:cNvSpPr txBox="1"/>
          <p:nvPr/>
        </p:nvSpPr>
        <p:spPr>
          <a:xfrm>
            <a:off x="231229" y="1873146"/>
            <a:ext cx="13035516" cy="3018006"/>
          </a:xfrm>
          <a:prstGeom prst="rect">
            <a:avLst/>
          </a:prstGeom>
          <a:noFill/>
        </p:spPr>
        <p:txBody>
          <a:bodyPr wrap="square">
            <a:spAutoFit/>
          </a:bodyPr>
          <a:lstStyle/>
          <a:p>
            <a:pPr algn="l">
              <a:lnSpc>
                <a:spcPts val="2143"/>
              </a:lnSpc>
              <a:spcBef>
                <a:spcPts val="1029"/>
              </a:spcBef>
              <a:spcAft>
                <a:spcPts val="1029"/>
              </a:spcAft>
            </a:pPr>
            <a:r>
              <a:rPr lang="en-US" sz="3600" b="1" i="0" dirty="0" err="1">
                <a:solidFill>
                  <a:srgbClr val="404040"/>
                </a:solidFill>
                <a:effectLst/>
                <a:latin typeface="quote-cjk-patch"/>
              </a:rPr>
              <a:t>speaker_wav</a:t>
            </a:r>
            <a:r>
              <a:rPr lang="en-US" sz="3600" b="1" i="0" dirty="0">
                <a:solidFill>
                  <a:srgbClr val="404040"/>
                </a:solidFill>
                <a:effectLst/>
                <a:latin typeface="quote-cjk-patch"/>
              </a:rPr>
              <a:t>	</a:t>
            </a:r>
          </a:p>
          <a:p>
            <a:pPr lvl="2">
              <a:lnSpc>
                <a:spcPts val="2143"/>
              </a:lnSpc>
              <a:spcBef>
                <a:spcPts val="1029"/>
              </a:spcBef>
              <a:spcAft>
                <a:spcPts val="1029"/>
              </a:spcAft>
            </a:pPr>
            <a:r>
              <a:rPr lang="en-US" sz="3600" i="0" dirty="0">
                <a:solidFill>
                  <a:srgbClr val="404040"/>
                </a:solidFill>
                <a:effectLst/>
                <a:latin typeface="quote-cjk-patch"/>
              </a:rPr>
              <a:t>Changes voice (clone from sample)</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language	</a:t>
            </a:r>
          </a:p>
          <a:p>
            <a:pPr lvl="2">
              <a:lnSpc>
                <a:spcPts val="2143"/>
              </a:lnSpc>
              <a:spcBef>
                <a:spcPts val="1029"/>
              </a:spcBef>
              <a:spcAft>
                <a:spcPts val="1029"/>
              </a:spcAft>
            </a:pPr>
            <a:r>
              <a:rPr lang="en-US" sz="2800" i="0" dirty="0">
                <a:solidFill>
                  <a:srgbClr val="404040"/>
                </a:solidFill>
                <a:effectLst/>
                <a:latin typeface="quote-cjk-patch"/>
              </a:rPr>
              <a:t>Controls accent/pronunciation (e.g., "</a:t>
            </a:r>
            <a:r>
              <a:rPr lang="en-US" sz="2800" i="0" dirty="0" err="1">
                <a:solidFill>
                  <a:srgbClr val="404040"/>
                </a:solidFill>
                <a:effectLst/>
                <a:latin typeface="quote-cjk-patch"/>
              </a:rPr>
              <a:t>en</a:t>
            </a:r>
            <a:r>
              <a:rPr lang="en-US" sz="2800" i="0" dirty="0">
                <a:solidFill>
                  <a:srgbClr val="404040"/>
                </a:solidFill>
                <a:effectLst/>
                <a:latin typeface="quote-cjk-patch"/>
              </a:rPr>
              <a:t>")</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speed		</a:t>
            </a:r>
          </a:p>
          <a:p>
            <a:pPr lvl="2">
              <a:lnSpc>
                <a:spcPts val="2143"/>
              </a:lnSpc>
              <a:spcBef>
                <a:spcPts val="1029"/>
              </a:spcBef>
              <a:spcAft>
                <a:spcPts val="1029"/>
              </a:spcAft>
            </a:pPr>
            <a:r>
              <a:rPr lang="en-US" sz="2800" i="0" dirty="0">
                <a:solidFill>
                  <a:srgbClr val="404040"/>
                </a:solidFill>
                <a:effectLst/>
                <a:latin typeface="quote-cjk-patch"/>
              </a:rPr>
              <a:t>Faster/slower speech</a:t>
            </a:r>
          </a:p>
        </p:txBody>
      </p:sp>
      <p:pic>
        <p:nvPicPr>
          <p:cNvPr id="4" name="Picture 3">
            <a:extLst>
              <a:ext uri="{FF2B5EF4-FFF2-40B4-BE49-F238E27FC236}">
                <a16:creationId xmlns:a16="http://schemas.microsoft.com/office/drawing/2014/main" id="{73D04D97-07F4-A333-157F-E60D4EDE4970}"/>
              </a:ext>
            </a:extLst>
          </p:cNvPr>
          <p:cNvPicPr>
            <a:picLocks noChangeAspect="1"/>
          </p:cNvPicPr>
          <p:nvPr/>
        </p:nvPicPr>
        <p:blipFill>
          <a:blip r:embed="rId3"/>
          <a:stretch>
            <a:fillRect/>
          </a:stretch>
        </p:blipFill>
        <p:spPr>
          <a:xfrm>
            <a:off x="8898474" y="3594850"/>
            <a:ext cx="2908308" cy="2908308"/>
          </a:xfrm>
          <a:prstGeom prst="rect">
            <a:avLst/>
          </a:prstGeom>
        </p:spPr>
      </p:pic>
    </p:spTree>
    <p:extLst>
      <p:ext uri="{BB962C8B-B14F-4D97-AF65-F5344CB8AC3E}">
        <p14:creationId xmlns:p14="http://schemas.microsoft.com/office/powerpoint/2010/main" val="4101744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F62CA-D58D-E3CE-3BBC-A27D88E9FC1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FF1525B-1B65-6F1F-A148-4A855E2C1BA4}"/>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72476CA6-72EA-9833-BBFE-462FBF381B4B}"/>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7721BCC1-C9C7-E31A-8789-256C4F8BEE6C}"/>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E901C048-BAEB-11D4-2858-C8D74706504F}"/>
              </a:ext>
            </a:extLst>
          </p:cNvPr>
          <p:cNvSpPr txBox="1"/>
          <p:nvPr/>
        </p:nvSpPr>
        <p:spPr>
          <a:xfrm>
            <a:off x="231229" y="1873146"/>
            <a:ext cx="13035516" cy="3018006"/>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speaker_wav</a:t>
            </a:r>
            <a:r>
              <a:rPr lang="en-US" sz="2800" b="1" i="0" dirty="0">
                <a:solidFill>
                  <a:srgbClr val="404040"/>
                </a:solidFill>
                <a:effectLst/>
                <a:latin typeface="quote-cjk-patch"/>
              </a:rPr>
              <a:t>	</a:t>
            </a:r>
          </a:p>
          <a:p>
            <a:pPr lvl="2">
              <a:lnSpc>
                <a:spcPts val="2143"/>
              </a:lnSpc>
              <a:spcBef>
                <a:spcPts val="1029"/>
              </a:spcBef>
              <a:spcAft>
                <a:spcPts val="1029"/>
              </a:spcAft>
            </a:pPr>
            <a:r>
              <a:rPr lang="en-US" sz="2800" i="0" dirty="0">
                <a:solidFill>
                  <a:srgbClr val="404040"/>
                </a:solidFill>
                <a:effectLst/>
                <a:latin typeface="quote-cjk-patch"/>
              </a:rPr>
              <a:t>Changes voice (clone from sample)</a:t>
            </a:r>
          </a:p>
          <a:p>
            <a:pPr algn="l">
              <a:lnSpc>
                <a:spcPts val="2143"/>
              </a:lnSpc>
              <a:spcBef>
                <a:spcPts val="1029"/>
              </a:spcBef>
              <a:spcAft>
                <a:spcPts val="1029"/>
              </a:spcAft>
            </a:pPr>
            <a:r>
              <a:rPr lang="en-US" sz="3600" b="1" i="0" dirty="0">
                <a:solidFill>
                  <a:srgbClr val="404040"/>
                </a:solidFill>
                <a:effectLst/>
                <a:latin typeface="quote-cjk-patch"/>
              </a:rPr>
              <a:t>language	</a:t>
            </a:r>
          </a:p>
          <a:p>
            <a:pPr lvl="2">
              <a:lnSpc>
                <a:spcPts val="2143"/>
              </a:lnSpc>
              <a:spcBef>
                <a:spcPts val="1029"/>
              </a:spcBef>
              <a:spcAft>
                <a:spcPts val="1029"/>
              </a:spcAft>
            </a:pPr>
            <a:r>
              <a:rPr lang="en-US" sz="3600" i="0" dirty="0">
                <a:solidFill>
                  <a:srgbClr val="404040"/>
                </a:solidFill>
                <a:effectLst/>
                <a:latin typeface="quote-cjk-patch"/>
              </a:rPr>
              <a:t>Controls accent/pronunciation (e.g., "</a:t>
            </a:r>
            <a:r>
              <a:rPr lang="en-US" sz="3600" i="0" dirty="0" err="1">
                <a:solidFill>
                  <a:srgbClr val="404040"/>
                </a:solidFill>
                <a:effectLst/>
                <a:latin typeface="quote-cjk-patch"/>
              </a:rPr>
              <a:t>en</a:t>
            </a:r>
            <a:r>
              <a:rPr lang="en-US" sz="3600" i="0" dirty="0">
                <a:solidFill>
                  <a:srgbClr val="404040"/>
                </a:solidFill>
                <a:effectLst/>
                <a:latin typeface="quote-cjk-patch"/>
              </a:rPr>
              <a:t>")</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speed		</a:t>
            </a:r>
          </a:p>
          <a:p>
            <a:pPr lvl="2">
              <a:lnSpc>
                <a:spcPts val="2143"/>
              </a:lnSpc>
              <a:spcBef>
                <a:spcPts val="1029"/>
              </a:spcBef>
              <a:spcAft>
                <a:spcPts val="1029"/>
              </a:spcAft>
            </a:pPr>
            <a:r>
              <a:rPr lang="en-US" sz="2800" i="0" dirty="0">
                <a:solidFill>
                  <a:srgbClr val="404040"/>
                </a:solidFill>
                <a:effectLst/>
                <a:latin typeface="quote-cjk-patch"/>
              </a:rPr>
              <a:t>Faster/slower speech</a:t>
            </a:r>
          </a:p>
        </p:txBody>
      </p:sp>
      <p:pic>
        <p:nvPicPr>
          <p:cNvPr id="3" name="Picture 2">
            <a:extLst>
              <a:ext uri="{FF2B5EF4-FFF2-40B4-BE49-F238E27FC236}">
                <a16:creationId xmlns:a16="http://schemas.microsoft.com/office/drawing/2014/main" id="{EAC15A7B-C7E3-7D09-535F-9E3EED039854}"/>
              </a:ext>
            </a:extLst>
          </p:cNvPr>
          <p:cNvPicPr>
            <a:picLocks noChangeAspect="1"/>
          </p:cNvPicPr>
          <p:nvPr/>
        </p:nvPicPr>
        <p:blipFill>
          <a:blip r:embed="rId3"/>
          <a:stretch>
            <a:fillRect/>
          </a:stretch>
        </p:blipFill>
        <p:spPr>
          <a:xfrm>
            <a:off x="8898474" y="3594850"/>
            <a:ext cx="2908308" cy="2908308"/>
          </a:xfrm>
          <a:prstGeom prst="rect">
            <a:avLst/>
          </a:prstGeom>
        </p:spPr>
      </p:pic>
    </p:spTree>
    <p:extLst>
      <p:ext uri="{BB962C8B-B14F-4D97-AF65-F5344CB8AC3E}">
        <p14:creationId xmlns:p14="http://schemas.microsoft.com/office/powerpoint/2010/main" val="1242635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466CA-390C-B305-847D-28DE7A16000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ECC363F-7EFA-ED1A-F480-717B4CFA40E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EC67BA95-0D55-BFF8-6236-3E72E501C83B}"/>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62DE6236-F2AD-8CB0-C710-98E58036C862}"/>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3DEE87DA-D84D-0F70-A74F-0FCCFC3A97F7}"/>
              </a:ext>
            </a:extLst>
          </p:cNvPr>
          <p:cNvSpPr txBox="1"/>
          <p:nvPr/>
        </p:nvSpPr>
        <p:spPr>
          <a:xfrm>
            <a:off x="231229" y="1873146"/>
            <a:ext cx="13035516" cy="3045129"/>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speaker_wav</a:t>
            </a:r>
            <a:r>
              <a:rPr lang="en-US" sz="2800" b="1" i="0" dirty="0">
                <a:solidFill>
                  <a:srgbClr val="404040"/>
                </a:solidFill>
                <a:effectLst/>
                <a:latin typeface="quote-cjk-patch"/>
              </a:rPr>
              <a:t>	</a:t>
            </a:r>
          </a:p>
          <a:p>
            <a:pPr lvl="2">
              <a:lnSpc>
                <a:spcPts val="2143"/>
              </a:lnSpc>
              <a:spcBef>
                <a:spcPts val="1029"/>
              </a:spcBef>
              <a:spcAft>
                <a:spcPts val="1029"/>
              </a:spcAft>
            </a:pPr>
            <a:r>
              <a:rPr lang="en-US" sz="2800" i="0" dirty="0">
                <a:solidFill>
                  <a:srgbClr val="404040"/>
                </a:solidFill>
                <a:effectLst/>
                <a:latin typeface="quote-cjk-patch"/>
              </a:rPr>
              <a:t>Changes voice (clone from sample)</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language	</a:t>
            </a:r>
          </a:p>
          <a:p>
            <a:pPr lvl="2">
              <a:lnSpc>
                <a:spcPts val="2143"/>
              </a:lnSpc>
              <a:spcBef>
                <a:spcPts val="1029"/>
              </a:spcBef>
              <a:spcAft>
                <a:spcPts val="1029"/>
              </a:spcAft>
            </a:pPr>
            <a:r>
              <a:rPr lang="en-US" sz="2800" i="0" dirty="0">
                <a:solidFill>
                  <a:srgbClr val="404040"/>
                </a:solidFill>
                <a:effectLst/>
                <a:latin typeface="quote-cjk-patch"/>
              </a:rPr>
              <a:t>Controls accent/pronunciation (e.g., "</a:t>
            </a:r>
            <a:r>
              <a:rPr lang="en-US" sz="2800" i="0" dirty="0" err="1">
                <a:solidFill>
                  <a:srgbClr val="404040"/>
                </a:solidFill>
                <a:effectLst/>
                <a:latin typeface="quote-cjk-patch"/>
              </a:rPr>
              <a:t>en</a:t>
            </a:r>
            <a:r>
              <a:rPr lang="en-US" sz="2800" i="0" dirty="0">
                <a:solidFill>
                  <a:srgbClr val="404040"/>
                </a:solidFill>
                <a:effectLst/>
                <a:latin typeface="quote-cjk-patch"/>
              </a:rPr>
              <a:t>")</a:t>
            </a:r>
          </a:p>
          <a:p>
            <a:pPr algn="l">
              <a:lnSpc>
                <a:spcPts val="2143"/>
              </a:lnSpc>
              <a:spcBef>
                <a:spcPts val="1029"/>
              </a:spcBef>
              <a:spcAft>
                <a:spcPts val="1029"/>
              </a:spcAft>
            </a:pPr>
            <a:r>
              <a:rPr lang="en-US" sz="3600" b="1" i="0" dirty="0">
                <a:solidFill>
                  <a:srgbClr val="404040"/>
                </a:solidFill>
                <a:effectLst/>
                <a:latin typeface="quote-cjk-patch"/>
              </a:rPr>
              <a:t>speed		</a:t>
            </a:r>
          </a:p>
          <a:p>
            <a:pPr lvl="2">
              <a:lnSpc>
                <a:spcPts val="2143"/>
              </a:lnSpc>
              <a:spcBef>
                <a:spcPts val="1029"/>
              </a:spcBef>
              <a:spcAft>
                <a:spcPts val="1029"/>
              </a:spcAft>
            </a:pPr>
            <a:r>
              <a:rPr lang="en-US" sz="3600" i="0" dirty="0">
                <a:solidFill>
                  <a:srgbClr val="404040"/>
                </a:solidFill>
                <a:effectLst/>
                <a:latin typeface="quote-cjk-patch"/>
              </a:rPr>
              <a:t>Faster/slower speech</a:t>
            </a:r>
          </a:p>
        </p:txBody>
      </p:sp>
      <p:pic>
        <p:nvPicPr>
          <p:cNvPr id="4" name="Picture 3">
            <a:extLst>
              <a:ext uri="{FF2B5EF4-FFF2-40B4-BE49-F238E27FC236}">
                <a16:creationId xmlns:a16="http://schemas.microsoft.com/office/drawing/2014/main" id="{01B91EE1-A4D1-BC7E-7EF7-6B4384F82B8E}"/>
              </a:ext>
            </a:extLst>
          </p:cNvPr>
          <p:cNvPicPr>
            <a:picLocks noChangeAspect="1"/>
          </p:cNvPicPr>
          <p:nvPr/>
        </p:nvPicPr>
        <p:blipFill>
          <a:blip r:embed="rId3"/>
          <a:stretch>
            <a:fillRect/>
          </a:stretch>
        </p:blipFill>
        <p:spPr>
          <a:xfrm>
            <a:off x="8898474" y="3594850"/>
            <a:ext cx="2908308" cy="2908308"/>
          </a:xfrm>
          <a:prstGeom prst="rect">
            <a:avLst/>
          </a:prstGeom>
        </p:spPr>
      </p:pic>
    </p:spTree>
    <p:extLst>
      <p:ext uri="{BB962C8B-B14F-4D97-AF65-F5344CB8AC3E}">
        <p14:creationId xmlns:p14="http://schemas.microsoft.com/office/powerpoint/2010/main" val="1984833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128AF4-5951-ADA5-D2A1-A5FE38D1684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86C8FF-0CF7-0774-A9F1-3061D2790C3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83B4EC92-3378-DBD8-7435-079A1537122E}"/>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Text-To-Speech</a:t>
            </a:r>
            <a:r>
              <a:rPr lang="en-US" sz="3800" dirty="0">
                <a:solidFill>
                  <a:srgbClr val="141619"/>
                </a:solidFill>
                <a:latin typeface="Sugo Classic"/>
                <a:ea typeface="Sugo Classic"/>
                <a:cs typeface="Sugo Classic"/>
                <a:sym typeface="Sugo Classic"/>
              </a:rPr>
              <a:t> </a:t>
            </a:r>
          </a:p>
        </p:txBody>
      </p:sp>
      <p:sp>
        <p:nvSpPr>
          <p:cNvPr id="9" name="TextBox 8">
            <a:extLst>
              <a:ext uri="{FF2B5EF4-FFF2-40B4-BE49-F238E27FC236}">
                <a16:creationId xmlns:a16="http://schemas.microsoft.com/office/drawing/2014/main" id="{5BA8EF8D-B157-B28D-FBF3-FC44496BFA01}"/>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BD51349C-579E-426A-2628-E90217FBB118}"/>
              </a:ext>
            </a:extLst>
          </p:cNvPr>
          <p:cNvSpPr txBox="1"/>
          <p:nvPr/>
        </p:nvSpPr>
        <p:spPr>
          <a:xfrm>
            <a:off x="231229" y="1873146"/>
            <a:ext cx="13035516" cy="3018006"/>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err="1">
                <a:solidFill>
                  <a:srgbClr val="404040"/>
                </a:solidFill>
                <a:effectLst/>
                <a:latin typeface="quote-cjk-patch"/>
              </a:rPr>
              <a:t>speaker_wav</a:t>
            </a:r>
            <a:r>
              <a:rPr lang="en-US" sz="2800" b="1" i="0" dirty="0">
                <a:solidFill>
                  <a:srgbClr val="404040"/>
                </a:solidFill>
                <a:effectLst/>
                <a:latin typeface="quote-cjk-patch"/>
              </a:rPr>
              <a:t>	</a:t>
            </a:r>
          </a:p>
          <a:p>
            <a:pPr lvl="2">
              <a:lnSpc>
                <a:spcPts val="2143"/>
              </a:lnSpc>
              <a:spcBef>
                <a:spcPts val="1029"/>
              </a:spcBef>
              <a:spcAft>
                <a:spcPts val="1029"/>
              </a:spcAft>
            </a:pPr>
            <a:r>
              <a:rPr lang="en-US" sz="2800" i="0" dirty="0">
                <a:solidFill>
                  <a:srgbClr val="404040"/>
                </a:solidFill>
                <a:effectLst/>
                <a:latin typeface="quote-cjk-patch"/>
              </a:rPr>
              <a:t>Changes voice (clone from sample)</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language	</a:t>
            </a:r>
          </a:p>
          <a:p>
            <a:pPr lvl="2">
              <a:lnSpc>
                <a:spcPts val="2143"/>
              </a:lnSpc>
              <a:spcBef>
                <a:spcPts val="1029"/>
              </a:spcBef>
              <a:spcAft>
                <a:spcPts val="1029"/>
              </a:spcAft>
            </a:pPr>
            <a:r>
              <a:rPr lang="en-US" sz="2800" i="0" dirty="0">
                <a:solidFill>
                  <a:srgbClr val="404040"/>
                </a:solidFill>
                <a:effectLst/>
                <a:latin typeface="quote-cjk-patch"/>
              </a:rPr>
              <a:t>Controls accent/pronunciation (e.g., "</a:t>
            </a:r>
            <a:r>
              <a:rPr lang="en-US" sz="2800" i="0" dirty="0" err="1">
                <a:solidFill>
                  <a:srgbClr val="404040"/>
                </a:solidFill>
                <a:effectLst/>
                <a:latin typeface="quote-cjk-patch"/>
              </a:rPr>
              <a:t>en</a:t>
            </a:r>
            <a:r>
              <a:rPr lang="en-US" sz="2800" i="0" dirty="0">
                <a:solidFill>
                  <a:srgbClr val="404040"/>
                </a:solidFill>
                <a:effectLst/>
                <a:latin typeface="quote-cjk-patch"/>
              </a:rPr>
              <a:t>")</a:t>
            </a: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speed		</a:t>
            </a:r>
          </a:p>
          <a:p>
            <a:pPr lvl="2">
              <a:lnSpc>
                <a:spcPts val="2143"/>
              </a:lnSpc>
              <a:spcBef>
                <a:spcPts val="1029"/>
              </a:spcBef>
              <a:spcAft>
                <a:spcPts val="1029"/>
              </a:spcAft>
            </a:pPr>
            <a:r>
              <a:rPr lang="en-US" sz="2800" i="0" dirty="0">
                <a:solidFill>
                  <a:srgbClr val="404040"/>
                </a:solidFill>
                <a:effectLst/>
                <a:latin typeface="quote-cjk-patch"/>
              </a:rPr>
              <a:t>Faster/slower speech</a:t>
            </a:r>
          </a:p>
        </p:txBody>
      </p:sp>
      <p:pic>
        <p:nvPicPr>
          <p:cNvPr id="4" name="Picture 3">
            <a:extLst>
              <a:ext uri="{FF2B5EF4-FFF2-40B4-BE49-F238E27FC236}">
                <a16:creationId xmlns:a16="http://schemas.microsoft.com/office/drawing/2014/main" id="{6828E91A-91ED-A4E4-D1E1-07F311F6BD95}"/>
              </a:ext>
            </a:extLst>
          </p:cNvPr>
          <p:cNvPicPr>
            <a:picLocks noChangeAspect="1"/>
          </p:cNvPicPr>
          <p:nvPr/>
        </p:nvPicPr>
        <p:blipFill>
          <a:blip r:embed="rId3"/>
          <a:stretch>
            <a:fillRect/>
          </a:stretch>
        </p:blipFill>
        <p:spPr>
          <a:xfrm>
            <a:off x="8898474" y="3594850"/>
            <a:ext cx="2908308" cy="2908308"/>
          </a:xfrm>
          <a:prstGeom prst="rect">
            <a:avLst/>
          </a:prstGeom>
        </p:spPr>
      </p:pic>
    </p:spTree>
    <p:extLst>
      <p:ext uri="{BB962C8B-B14F-4D97-AF65-F5344CB8AC3E}">
        <p14:creationId xmlns:p14="http://schemas.microsoft.com/office/powerpoint/2010/main" val="375285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72490-7742-8F69-9EDE-4CB65EA7DCA4}"/>
            </a:ext>
          </a:extLst>
        </p:cNvPr>
        <p:cNvGrpSpPr/>
        <p:nvPr/>
      </p:nvGrpSpPr>
      <p:grpSpPr>
        <a:xfrm>
          <a:off x="0" y="0"/>
          <a:ext cx="0" cy="0"/>
          <a:chOff x="0" y="0"/>
          <a:chExt cx="0" cy="0"/>
        </a:xfrm>
      </p:grpSpPr>
      <p:sp>
        <p:nvSpPr>
          <p:cNvPr id="23" name="Freeform 2">
            <a:extLst>
              <a:ext uri="{FF2B5EF4-FFF2-40B4-BE49-F238E27FC236}">
                <a16:creationId xmlns:a16="http://schemas.microsoft.com/office/drawing/2014/main" id="{7E43B1BC-E6F4-D90A-4EC2-13B7D734393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4" name="Picture 3" descr="A close-up of a yellow background&#10;&#10;AI-generated content may be incorrect.">
            <a:extLst>
              <a:ext uri="{FF2B5EF4-FFF2-40B4-BE49-F238E27FC236}">
                <a16:creationId xmlns:a16="http://schemas.microsoft.com/office/drawing/2014/main" id="{B04ADE2F-294D-5016-91F6-4785867842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67" y="0"/>
            <a:ext cx="12630778" cy="7264958"/>
          </a:xfrm>
          <a:prstGeom prst="rect">
            <a:avLst/>
          </a:prstGeom>
        </p:spPr>
      </p:pic>
      <p:pic>
        <p:nvPicPr>
          <p:cNvPr id="6" name="Picture 5" descr="A bookcase with icons and symbols&#10;&#10;AI-generated content may be incorrect.">
            <a:hlinkClick r:id="rId4" action="ppaction://hlinksldjump"/>
            <a:extLst>
              <a:ext uri="{FF2B5EF4-FFF2-40B4-BE49-F238E27FC236}">
                <a16:creationId xmlns:a16="http://schemas.microsoft.com/office/drawing/2014/main" id="{3DF36A89-EDDE-F2E0-BB49-920031129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581"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hlinkClick r:id="rId6" action="ppaction://hlinksldjump"/>
            <a:extLst>
              <a:ext uri="{FF2B5EF4-FFF2-40B4-BE49-F238E27FC236}">
                <a16:creationId xmlns:a16="http://schemas.microsoft.com/office/drawing/2014/main" id="{D6980E58-2A36-61C3-D346-90084A2B14D8}"/>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915029" y="489098"/>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hlinkClick r:id="rId8" action="ppaction://hlinksldjump"/>
            <a:extLst>
              <a:ext uri="{FF2B5EF4-FFF2-40B4-BE49-F238E27FC236}">
                <a16:creationId xmlns:a16="http://schemas.microsoft.com/office/drawing/2014/main" id="{3FBFA39B-2236-10B1-BDE6-28FB4FA48805}"/>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915029"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hlinkClick r:id="rId10" action="ppaction://hlinksldjump"/>
            <a:extLst>
              <a:ext uri="{FF2B5EF4-FFF2-40B4-BE49-F238E27FC236}">
                <a16:creationId xmlns:a16="http://schemas.microsoft.com/office/drawing/2014/main" id="{EFD0E2DE-5227-2515-360F-1A2F43CD3176}"/>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723581" y="3812500"/>
            <a:ext cx="4553391" cy="2483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Freeform 2">
            <a:extLst>
              <a:ext uri="{FF2B5EF4-FFF2-40B4-BE49-F238E27FC236}">
                <a16:creationId xmlns:a16="http://schemas.microsoft.com/office/drawing/2014/main" id="{B39FC954-A05A-DE47-01FB-8CA672196828}"/>
              </a:ext>
            </a:extLst>
          </p:cNvPr>
          <p:cNvSpPr/>
          <p:nvPr/>
        </p:nvSpPr>
        <p:spPr>
          <a:xfrm>
            <a:off x="13741767"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C8DBF4CC-C252-D7FC-F4E7-69F225823FCF}"/>
              </a:ext>
            </a:extLst>
          </p:cNvPr>
          <p:cNvSpPr/>
          <p:nvPr/>
        </p:nvSpPr>
        <p:spPr>
          <a:xfrm>
            <a:off x="13506754"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5" name="Freeform 4">
            <a:extLst>
              <a:ext uri="{FF2B5EF4-FFF2-40B4-BE49-F238E27FC236}">
                <a16:creationId xmlns:a16="http://schemas.microsoft.com/office/drawing/2014/main" id="{0BF6B3FF-2938-141C-D542-0FB01370F271}"/>
              </a:ext>
            </a:extLst>
          </p:cNvPr>
          <p:cNvSpPr/>
          <p:nvPr/>
        </p:nvSpPr>
        <p:spPr>
          <a:xfrm>
            <a:off x="13085357"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7" name="TextBox 5">
            <a:extLst>
              <a:ext uri="{FF2B5EF4-FFF2-40B4-BE49-F238E27FC236}">
                <a16:creationId xmlns:a16="http://schemas.microsoft.com/office/drawing/2014/main" id="{ADE50F2F-3519-3EA5-66DB-CD864CC9D10A}"/>
              </a:ext>
            </a:extLst>
          </p:cNvPr>
          <p:cNvSpPr txBox="1"/>
          <p:nvPr/>
        </p:nvSpPr>
        <p:spPr>
          <a:xfrm>
            <a:off x="15308895" y="1319194"/>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Optical Character Recognition </a:t>
            </a:r>
          </a:p>
        </p:txBody>
      </p:sp>
      <p:sp>
        <p:nvSpPr>
          <p:cNvPr id="8" name="Freeform 2">
            <a:extLst>
              <a:ext uri="{FF2B5EF4-FFF2-40B4-BE49-F238E27FC236}">
                <a16:creationId xmlns:a16="http://schemas.microsoft.com/office/drawing/2014/main" id="{30BBBF61-26F5-A5D2-8907-7E1B15562070}"/>
              </a:ext>
            </a:extLst>
          </p:cNvPr>
          <p:cNvSpPr/>
          <p:nvPr/>
        </p:nvSpPr>
        <p:spPr>
          <a:xfrm>
            <a:off x="1377833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9" name="Freeform 3">
            <a:extLst>
              <a:ext uri="{FF2B5EF4-FFF2-40B4-BE49-F238E27FC236}">
                <a16:creationId xmlns:a16="http://schemas.microsoft.com/office/drawing/2014/main" id="{3B98E131-FB0E-C21C-14E8-DD86CC928E01}"/>
              </a:ext>
            </a:extLst>
          </p:cNvPr>
          <p:cNvSpPr/>
          <p:nvPr/>
        </p:nvSpPr>
        <p:spPr>
          <a:xfrm>
            <a:off x="1354332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48573177-B107-91E2-FD73-095D66831610}"/>
              </a:ext>
            </a:extLst>
          </p:cNvPr>
          <p:cNvSpPr/>
          <p:nvPr/>
        </p:nvSpPr>
        <p:spPr>
          <a:xfrm>
            <a:off x="1312192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1" name="TextBox 5">
            <a:extLst>
              <a:ext uri="{FF2B5EF4-FFF2-40B4-BE49-F238E27FC236}">
                <a16:creationId xmlns:a16="http://schemas.microsoft.com/office/drawing/2014/main" id="{EFC34C57-AD3F-159E-CDA1-6E2B600C2112}"/>
              </a:ext>
            </a:extLst>
          </p:cNvPr>
          <p:cNvSpPr txBox="1"/>
          <p:nvPr/>
        </p:nvSpPr>
        <p:spPr>
          <a:xfrm>
            <a:off x="15345464"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Text-To-Speech </a:t>
            </a:r>
          </a:p>
        </p:txBody>
      </p:sp>
      <p:sp>
        <p:nvSpPr>
          <p:cNvPr id="13" name="Freeform 2">
            <a:extLst>
              <a:ext uri="{FF2B5EF4-FFF2-40B4-BE49-F238E27FC236}">
                <a16:creationId xmlns:a16="http://schemas.microsoft.com/office/drawing/2014/main" id="{357B2002-DE45-3123-DD57-12A5B3589C15}"/>
              </a:ext>
            </a:extLst>
          </p:cNvPr>
          <p:cNvSpPr/>
          <p:nvPr/>
        </p:nvSpPr>
        <p:spPr>
          <a:xfrm>
            <a:off x="13799118"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15" name="Freeform 3">
            <a:extLst>
              <a:ext uri="{FF2B5EF4-FFF2-40B4-BE49-F238E27FC236}">
                <a16:creationId xmlns:a16="http://schemas.microsoft.com/office/drawing/2014/main" id="{621DA726-0E1C-E3B8-EAFD-D357D9865FB7}"/>
              </a:ext>
            </a:extLst>
          </p:cNvPr>
          <p:cNvSpPr/>
          <p:nvPr/>
        </p:nvSpPr>
        <p:spPr>
          <a:xfrm>
            <a:off x="13564105"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17" name="Freeform 4">
            <a:extLst>
              <a:ext uri="{FF2B5EF4-FFF2-40B4-BE49-F238E27FC236}">
                <a16:creationId xmlns:a16="http://schemas.microsoft.com/office/drawing/2014/main" id="{06ED3EC2-E6FE-6519-658F-4C11A95FC8EA}"/>
              </a:ext>
            </a:extLst>
          </p:cNvPr>
          <p:cNvSpPr/>
          <p:nvPr/>
        </p:nvSpPr>
        <p:spPr>
          <a:xfrm>
            <a:off x="13142708"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18" name="TextBox 5">
            <a:extLst>
              <a:ext uri="{FF2B5EF4-FFF2-40B4-BE49-F238E27FC236}">
                <a16:creationId xmlns:a16="http://schemas.microsoft.com/office/drawing/2014/main" id="{FE084123-EDA5-6617-0FE5-3F466E187F9E}"/>
              </a:ext>
            </a:extLst>
          </p:cNvPr>
          <p:cNvSpPr txBox="1"/>
          <p:nvPr/>
        </p:nvSpPr>
        <p:spPr>
          <a:xfrm>
            <a:off x="15366246"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Summarization</a:t>
            </a:r>
          </a:p>
        </p:txBody>
      </p:sp>
      <p:sp>
        <p:nvSpPr>
          <p:cNvPr id="19" name="Freeform 2">
            <a:extLst>
              <a:ext uri="{FF2B5EF4-FFF2-40B4-BE49-F238E27FC236}">
                <a16:creationId xmlns:a16="http://schemas.microsoft.com/office/drawing/2014/main" id="{FCFC4C0C-9512-FE68-BB05-A349D8D33992}"/>
              </a:ext>
            </a:extLst>
          </p:cNvPr>
          <p:cNvSpPr/>
          <p:nvPr/>
        </p:nvSpPr>
        <p:spPr>
          <a:xfrm>
            <a:off x="13757556"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20" name="Freeform 3">
            <a:extLst>
              <a:ext uri="{FF2B5EF4-FFF2-40B4-BE49-F238E27FC236}">
                <a16:creationId xmlns:a16="http://schemas.microsoft.com/office/drawing/2014/main" id="{D3223EFE-1BB4-2822-2139-7664EBA4D5AA}"/>
              </a:ext>
            </a:extLst>
          </p:cNvPr>
          <p:cNvSpPr/>
          <p:nvPr/>
        </p:nvSpPr>
        <p:spPr>
          <a:xfrm>
            <a:off x="1352254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12"/>
            <a:stretch>
              <a:fillRect t="-963" b="-963"/>
            </a:stretch>
          </a:blipFill>
        </p:spPr>
        <p:txBody>
          <a:bodyPr/>
          <a:lstStyle/>
          <a:p>
            <a:endParaRPr lang="en-US" sz="1200"/>
          </a:p>
        </p:txBody>
      </p:sp>
      <p:sp>
        <p:nvSpPr>
          <p:cNvPr id="21" name="Freeform 4">
            <a:extLst>
              <a:ext uri="{FF2B5EF4-FFF2-40B4-BE49-F238E27FC236}">
                <a16:creationId xmlns:a16="http://schemas.microsoft.com/office/drawing/2014/main" id="{638A74E0-1525-59A5-A3B8-1CD4EF24FFEF}"/>
              </a:ext>
            </a:extLst>
          </p:cNvPr>
          <p:cNvSpPr/>
          <p:nvPr/>
        </p:nvSpPr>
        <p:spPr>
          <a:xfrm>
            <a:off x="13101146"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13"/>
            <a:stretch>
              <a:fillRect/>
            </a:stretch>
          </a:blipFill>
        </p:spPr>
        <p:txBody>
          <a:bodyPr/>
          <a:lstStyle/>
          <a:p>
            <a:endParaRPr lang="en-US" sz="1200"/>
          </a:p>
        </p:txBody>
      </p:sp>
      <p:sp>
        <p:nvSpPr>
          <p:cNvPr id="22" name="TextBox 5">
            <a:extLst>
              <a:ext uri="{FF2B5EF4-FFF2-40B4-BE49-F238E27FC236}">
                <a16:creationId xmlns:a16="http://schemas.microsoft.com/office/drawing/2014/main" id="{6333A455-AABE-7D94-EC0A-D134E8DAD486}"/>
              </a:ext>
            </a:extLst>
          </p:cNvPr>
          <p:cNvSpPr txBox="1"/>
          <p:nvPr/>
        </p:nvSpPr>
        <p:spPr>
          <a:xfrm>
            <a:off x="15324684" y="1319194"/>
            <a:ext cx="9485661" cy="2501903"/>
          </a:xfrm>
          <a:prstGeom prst="rect">
            <a:avLst/>
          </a:prstGeom>
        </p:spPr>
        <p:txBody>
          <a:bodyPr lIns="0" tIns="0" rIns="0" bIns="0" rtlCol="0" anchor="t">
            <a:spAutoFit/>
          </a:bodyPr>
          <a:lstStyle/>
          <a:p>
            <a:pPr algn="ctr">
              <a:lnSpc>
                <a:spcPts val="9732"/>
              </a:lnSpc>
            </a:pPr>
            <a:r>
              <a:rPr lang="en-US" sz="9600" b="1" i="0" dirty="0" err="1">
                <a:solidFill>
                  <a:srgbClr val="404040"/>
                </a:solidFill>
                <a:effectLst/>
                <a:latin typeface="quote-cjk-patch"/>
              </a:rPr>
              <a:t>Recommedation</a:t>
            </a:r>
            <a:r>
              <a:rPr lang="en-US" sz="9600" b="1" i="0" dirty="0">
                <a:solidFill>
                  <a:srgbClr val="404040"/>
                </a:solidFill>
                <a:effectLst/>
                <a:latin typeface="quote-cjk-patch"/>
              </a:rPr>
              <a:t> System</a:t>
            </a:r>
          </a:p>
        </p:txBody>
      </p:sp>
    </p:spTree>
    <p:extLst>
      <p:ext uri="{BB962C8B-B14F-4D97-AF65-F5344CB8AC3E}">
        <p14:creationId xmlns:p14="http://schemas.microsoft.com/office/powerpoint/2010/main" val="86353446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DAED7-FD64-7CA7-6B5A-9943D525FB6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0D61BED-FCFB-AFFD-DEF2-A1F12E79B7EF}"/>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23E5E508-54C3-89FE-3C0E-641121FB35F0}"/>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43AD0A7A-63BA-98D4-E335-F53064D161CF}"/>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94AE404F-5B4A-4B62-4327-B5F02AFE7C97}"/>
              </a:ext>
            </a:extLst>
          </p:cNvPr>
          <p:cNvSpPr txBox="1"/>
          <p:nvPr/>
        </p:nvSpPr>
        <p:spPr>
          <a:xfrm>
            <a:off x="1567128" y="1319194"/>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Optical Character Recognition </a:t>
            </a:r>
          </a:p>
        </p:txBody>
      </p:sp>
      <p:sp>
        <p:nvSpPr>
          <p:cNvPr id="10" name="TextBox 9">
            <a:extLst>
              <a:ext uri="{FF2B5EF4-FFF2-40B4-BE49-F238E27FC236}">
                <a16:creationId xmlns:a16="http://schemas.microsoft.com/office/drawing/2014/main" id="{85FA485A-DE8A-D5E6-83C5-C947128B8FDB}"/>
              </a:ext>
            </a:extLst>
          </p:cNvPr>
          <p:cNvSpPr txBox="1"/>
          <p:nvPr/>
        </p:nvSpPr>
        <p:spPr>
          <a:xfrm>
            <a:off x="12454019"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Tree>
    <p:extLst>
      <p:ext uri="{BB962C8B-B14F-4D97-AF65-F5344CB8AC3E}">
        <p14:creationId xmlns:p14="http://schemas.microsoft.com/office/powerpoint/2010/main" val="392595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962F5-DE5D-4035-52A6-35C1ADB7479F}"/>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42CB0FED-A421-F910-A1AF-49241BB983FF}"/>
              </a:ext>
            </a:extLst>
          </p:cNvPr>
          <p:cNvSpPr/>
          <p:nvPr/>
        </p:nvSpPr>
        <p:spPr>
          <a:xfrm>
            <a:off x="0" y="0"/>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F5EFA3E0-BF1B-D40B-8CEE-1155A726C24F}"/>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13" name="TextBox 12">
            <a:extLst>
              <a:ext uri="{FF2B5EF4-FFF2-40B4-BE49-F238E27FC236}">
                <a16:creationId xmlns:a16="http://schemas.microsoft.com/office/drawing/2014/main" id="{942D31F6-EB2B-EF1A-C85A-9CB97AD58235}"/>
              </a:ext>
            </a:extLst>
          </p:cNvPr>
          <p:cNvSpPr txBox="1"/>
          <p:nvPr/>
        </p:nvSpPr>
        <p:spPr>
          <a:xfrm>
            <a:off x="176638" y="1642455"/>
            <a:ext cx="11585871" cy="2145972"/>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Objective:</a:t>
            </a:r>
          </a:p>
          <a:p>
            <a:pPr algn="l">
              <a:lnSpc>
                <a:spcPts val="2143"/>
              </a:lnSpc>
              <a:spcBef>
                <a:spcPts val="1029"/>
              </a:spcBef>
              <a:spcAft>
                <a:spcPts val="1029"/>
              </a:spcAft>
              <a:buNone/>
            </a:pPr>
            <a:br>
              <a:rPr lang="en-US" sz="2800" b="0" i="0" dirty="0">
                <a:solidFill>
                  <a:srgbClr val="404040"/>
                </a:solidFill>
                <a:effectLst/>
                <a:latin typeface="quote-cjk-patch"/>
              </a:rPr>
            </a:br>
            <a:r>
              <a:rPr lang="en-US" sz="2800" b="0" i="0" dirty="0">
                <a:solidFill>
                  <a:srgbClr val="404040"/>
                </a:solidFill>
                <a:effectLst/>
                <a:latin typeface="quote-cjk-patch"/>
              </a:rPr>
              <a:t>Extract editable text from images (scanned books, photos) to enable:</a:t>
            </a:r>
          </a:p>
          <a:p>
            <a:pPr lvl="1">
              <a:lnSpc>
                <a:spcPts val="2143"/>
              </a:lnSpc>
              <a:spcBef>
                <a:spcPts val="1029"/>
              </a:spcBef>
              <a:spcAft>
                <a:spcPts val="1029"/>
              </a:spcAft>
              <a:buFont typeface="Arial" panose="020B0604020202020204" pitchFamily="34" charset="0"/>
              <a:buChar char="•"/>
            </a:pPr>
            <a:r>
              <a:rPr lang="en-US" sz="2800" b="1" i="0" dirty="0">
                <a:solidFill>
                  <a:srgbClr val="404040"/>
                </a:solidFill>
                <a:effectLst/>
                <a:latin typeface="quote-cjk-patch"/>
              </a:rPr>
              <a:t>Digitization</a:t>
            </a:r>
            <a:r>
              <a:rPr lang="en-US" sz="2800" b="0" i="0" dirty="0">
                <a:solidFill>
                  <a:srgbClr val="404040"/>
                </a:solidFill>
                <a:effectLst/>
                <a:latin typeface="quote-cjk-patch"/>
              </a:rPr>
              <a:t> of printed content.</a:t>
            </a:r>
          </a:p>
          <a:p>
            <a:pPr lvl="1">
              <a:lnSpc>
                <a:spcPts val="2143"/>
              </a:lnSpc>
              <a:spcBef>
                <a:spcPts val="300"/>
              </a:spcBef>
              <a:spcAft>
                <a:spcPts val="1029"/>
              </a:spcAft>
              <a:buFont typeface="Arial" panose="020B0604020202020204" pitchFamily="34" charset="0"/>
              <a:buChar char="•"/>
            </a:pPr>
            <a:r>
              <a:rPr lang="en-US" sz="2800" b="1" i="0" dirty="0">
                <a:solidFill>
                  <a:srgbClr val="404040"/>
                </a:solidFill>
                <a:effectLst/>
                <a:latin typeface="quote-cjk-patch"/>
              </a:rPr>
              <a:t>Downstream processing</a:t>
            </a:r>
            <a:r>
              <a:rPr lang="en-US" sz="2800" b="0" i="0" dirty="0">
                <a:solidFill>
                  <a:srgbClr val="404040"/>
                </a:solidFill>
                <a:effectLst/>
                <a:latin typeface="quote-cjk-patch"/>
              </a:rPr>
              <a:t> (summarization, translation).</a:t>
            </a:r>
          </a:p>
        </p:txBody>
      </p:sp>
      <p:sp>
        <p:nvSpPr>
          <p:cNvPr id="14" name="TextBox 13">
            <a:extLst>
              <a:ext uri="{FF2B5EF4-FFF2-40B4-BE49-F238E27FC236}">
                <a16:creationId xmlns:a16="http://schemas.microsoft.com/office/drawing/2014/main" id="{CF3EEEC1-9B63-18ED-E0C9-C33C7BB5C5F4}"/>
              </a:ext>
            </a:extLst>
          </p:cNvPr>
          <p:cNvSpPr txBox="1"/>
          <p:nvPr/>
        </p:nvSpPr>
        <p:spPr>
          <a:xfrm>
            <a:off x="176638" y="4540103"/>
            <a:ext cx="13035516" cy="1876668"/>
          </a:xfrm>
          <a:prstGeom prst="rect">
            <a:avLst/>
          </a:prstGeom>
          <a:noFill/>
        </p:spPr>
        <p:txBody>
          <a:bodyPr wrap="square">
            <a:spAutoFit/>
          </a:bodyPr>
          <a:lstStyle/>
          <a:p>
            <a:pPr algn="l">
              <a:lnSpc>
                <a:spcPts val="2143"/>
              </a:lnSpc>
              <a:spcBef>
                <a:spcPts val="1029"/>
              </a:spcBef>
              <a:spcAft>
                <a:spcPts val="1029"/>
              </a:spcAft>
              <a:buNone/>
            </a:pPr>
            <a:r>
              <a:rPr lang="en-US" sz="2800" b="1" i="0" dirty="0">
                <a:solidFill>
                  <a:srgbClr val="404040"/>
                </a:solidFill>
                <a:effectLst/>
                <a:latin typeface="quote-cjk-patch"/>
              </a:rPr>
              <a:t>Why It Matters:</a:t>
            </a:r>
            <a:endParaRPr lang="en-US" sz="28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800" b="0" i="0" dirty="0">
                <a:solidFill>
                  <a:srgbClr val="404040"/>
                </a:solidFill>
                <a:effectLst/>
                <a:latin typeface="quote-cjk-patch"/>
              </a:rPr>
              <a:t>Preserves and makes legacy books searchable.</a:t>
            </a:r>
          </a:p>
          <a:p>
            <a:pPr lvl="1">
              <a:lnSpc>
                <a:spcPts val="2143"/>
              </a:lnSpc>
              <a:spcBef>
                <a:spcPts val="1029"/>
              </a:spcBef>
              <a:spcAft>
                <a:spcPts val="1029"/>
              </a:spcAft>
              <a:buFont typeface="Arial" panose="020B0604020202020204" pitchFamily="34" charset="0"/>
              <a:buChar char="•"/>
            </a:pPr>
            <a:endParaRPr lang="en-US" sz="2800" b="0" i="0" dirty="0">
              <a:solidFill>
                <a:srgbClr val="404040"/>
              </a:solidFill>
              <a:effectLst/>
              <a:latin typeface="quote-cjk-patch"/>
            </a:endParaRPr>
          </a:p>
          <a:p>
            <a:pPr lvl="1">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Enhances accessibility for visually impaired users.</a:t>
            </a:r>
          </a:p>
        </p:txBody>
      </p:sp>
      <p:sp>
        <p:nvSpPr>
          <p:cNvPr id="7" name="Freeform 2">
            <a:extLst>
              <a:ext uri="{FF2B5EF4-FFF2-40B4-BE49-F238E27FC236}">
                <a16:creationId xmlns:a16="http://schemas.microsoft.com/office/drawing/2014/main" id="{38F198A3-3E49-C509-C884-F9D862BEEFB5}"/>
              </a:ext>
            </a:extLst>
          </p:cNvPr>
          <p:cNvSpPr/>
          <p:nvPr/>
        </p:nvSpPr>
        <p:spPr>
          <a:xfrm>
            <a:off x="-1365504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a:p>
        </p:txBody>
      </p:sp>
      <p:sp>
        <p:nvSpPr>
          <p:cNvPr id="9" name="Freeform 3">
            <a:extLst>
              <a:ext uri="{FF2B5EF4-FFF2-40B4-BE49-F238E27FC236}">
                <a16:creationId xmlns:a16="http://schemas.microsoft.com/office/drawing/2014/main" id="{7867E560-63FB-EFD4-25D5-9C1F235FDF96}"/>
              </a:ext>
            </a:extLst>
          </p:cNvPr>
          <p:cNvSpPr/>
          <p:nvPr/>
        </p:nvSpPr>
        <p:spPr>
          <a:xfrm>
            <a:off x="-1389005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4"/>
            <a:stretch>
              <a:fillRect t="-963" b="-963"/>
            </a:stretch>
          </a:blipFill>
        </p:spPr>
        <p:txBody>
          <a:bodyPr/>
          <a:lstStyle/>
          <a:p>
            <a:endParaRPr lang="en-US" sz="1200"/>
          </a:p>
        </p:txBody>
      </p:sp>
      <p:sp>
        <p:nvSpPr>
          <p:cNvPr id="10" name="Freeform 4">
            <a:extLst>
              <a:ext uri="{FF2B5EF4-FFF2-40B4-BE49-F238E27FC236}">
                <a16:creationId xmlns:a16="http://schemas.microsoft.com/office/drawing/2014/main" id="{AFF378EE-6B8B-BB92-4344-FFA5FEEBC690}"/>
              </a:ext>
            </a:extLst>
          </p:cNvPr>
          <p:cNvSpPr/>
          <p:nvPr/>
        </p:nvSpPr>
        <p:spPr>
          <a:xfrm>
            <a:off x="-1431145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5"/>
            <a:stretch>
              <a:fillRect/>
            </a:stretch>
          </a:blipFill>
        </p:spPr>
        <p:txBody>
          <a:bodyPr/>
          <a:lstStyle/>
          <a:p>
            <a:endParaRPr lang="en-US" sz="1200"/>
          </a:p>
        </p:txBody>
      </p:sp>
      <p:sp>
        <p:nvSpPr>
          <p:cNvPr id="11" name="TextBox 5">
            <a:extLst>
              <a:ext uri="{FF2B5EF4-FFF2-40B4-BE49-F238E27FC236}">
                <a16:creationId xmlns:a16="http://schemas.microsoft.com/office/drawing/2014/main" id="{2F9BA9C7-064C-6E6E-6C29-FFCF3CE63E37}"/>
              </a:ext>
            </a:extLst>
          </p:cNvPr>
          <p:cNvSpPr txBox="1"/>
          <p:nvPr/>
        </p:nvSpPr>
        <p:spPr>
          <a:xfrm>
            <a:off x="-12087912" y="1319194"/>
            <a:ext cx="9485661" cy="250190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Optical Character Recognition </a:t>
            </a:r>
          </a:p>
        </p:txBody>
      </p:sp>
      <p:pic>
        <p:nvPicPr>
          <p:cNvPr id="4" name="Picture 3" descr="A person with his hand on his head and a gear&#10;&#10;AI-generated content may be incorrect.">
            <a:extLst>
              <a:ext uri="{FF2B5EF4-FFF2-40B4-BE49-F238E27FC236}">
                <a16:creationId xmlns:a16="http://schemas.microsoft.com/office/drawing/2014/main" id="{3C772328-FE2A-1FE8-E854-04CFC25710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96783" y="3763135"/>
            <a:ext cx="3094865" cy="3094865"/>
          </a:xfrm>
          <a:prstGeom prst="rect">
            <a:avLst/>
          </a:prstGeom>
        </p:spPr>
      </p:pic>
    </p:spTree>
    <p:extLst>
      <p:ext uri="{BB962C8B-B14F-4D97-AF65-F5344CB8AC3E}">
        <p14:creationId xmlns:p14="http://schemas.microsoft.com/office/powerpoint/2010/main" val="36052002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3">
                                            <p:txEl>
                                              <p:pRg st="1" end="1"/>
                                            </p:txEl>
                                          </p:spTgt>
                                        </p:tgtEl>
                                        <p:attrNameLst>
                                          <p:attrName>style.visibility</p:attrName>
                                        </p:attrNameLst>
                                      </p:cBhvr>
                                      <p:to>
                                        <p:strVal val="visible"/>
                                      </p:to>
                                    </p:set>
                                    <p:animEffect transition="in" filter="fade">
                                      <p:cBhvr>
                                        <p:cTn id="13" dur="1000"/>
                                        <p:tgtEl>
                                          <p:spTgt spid="13">
                                            <p:txEl>
                                              <p:pRg st="1" end="1"/>
                                            </p:txEl>
                                          </p:spTgt>
                                        </p:tgtEl>
                                      </p:cBhvr>
                                    </p:animEffect>
                                    <p:anim calcmode="lin" valueType="num">
                                      <p:cBhvr>
                                        <p:cTn id="14"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3">
                                            <p:txEl>
                                              <p:pRg st="2" end="2"/>
                                            </p:txEl>
                                          </p:spTgt>
                                        </p:tgtEl>
                                        <p:attrNameLst>
                                          <p:attrName>style.visibility</p:attrName>
                                        </p:attrNameLst>
                                      </p:cBhvr>
                                      <p:to>
                                        <p:strVal val="visible"/>
                                      </p:to>
                                    </p:set>
                                    <p:animEffect transition="in" filter="fade">
                                      <p:cBhvr>
                                        <p:cTn id="18" dur="1000"/>
                                        <p:tgtEl>
                                          <p:spTgt spid="13">
                                            <p:txEl>
                                              <p:pRg st="2" end="2"/>
                                            </p:txEl>
                                          </p:spTgt>
                                        </p:tgtEl>
                                      </p:cBhvr>
                                    </p:animEffect>
                                    <p:anim calcmode="lin" valueType="num">
                                      <p:cBhvr>
                                        <p:cTn id="19"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3">
                                            <p:txEl>
                                              <p:pRg st="3" end="3"/>
                                            </p:txEl>
                                          </p:spTgt>
                                        </p:tgtEl>
                                        <p:attrNameLst>
                                          <p:attrName>style.visibility</p:attrName>
                                        </p:attrNameLst>
                                      </p:cBhvr>
                                      <p:to>
                                        <p:strVal val="visible"/>
                                      </p:to>
                                    </p:set>
                                    <p:animEffect transition="in" filter="fade">
                                      <p:cBhvr>
                                        <p:cTn id="23" dur="1000"/>
                                        <p:tgtEl>
                                          <p:spTgt spid="13">
                                            <p:txEl>
                                              <p:pRg st="3" end="3"/>
                                            </p:txEl>
                                          </p:spTgt>
                                        </p:tgtEl>
                                      </p:cBhvr>
                                    </p:animEffect>
                                    <p:anim calcmode="lin" valueType="num">
                                      <p:cBhvr>
                                        <p:cTn id="24"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25" dur="1000" fill="hold"/>
                                        <p:tgtEl>
                                          <p:spTgt spid="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4">
                                            <p:txEl>
                                              <p:pRg st="0" end="0"/>
                                            </p:txEl>
                                          </p:spTgt>
                                        </p:tgtEl>
                                        <p:attrNameLst>
                                          <p:attrName>style.visibility</p:attrName>
                                        </p:attrNameLst>
                                      </p:cBhvr>
                                      <p:to>
                                        <p:strVal val="visible"/>
                                      </p:to>
                                    </p:set>
                                    <p:anim calcmode="lin" valueType="num">
                                      <p:cBhvr additive="base">
                                        <p:cTn id="30"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xEl>
                                              <p:pRg st="1" end="1"/>
                                            </p:txEl>
                                          </p:spTgt>
                                        </p:tgtEl>
                                        <p:attrNameLst>
                                          <p:attrName>style.visibility</p:attrName>
                                        </p:attrNameLst>
                                      </p:cBhvr>
                                      <p:to>
                                        <p:strVal val="visible"/>
                                      </p:to>
                                    </p:set>
                                    <p:animEffect transition="in" filter="fade">
                                      <p:cBhvr>
                                        <p:cTn id="36" dur="1000"/>
                                        <p:tgtEl>
                                          <p:spTgt spid="14">
                                            <p:txEl>
                                              <p:pRg st="1" end="1"/>
                                            </p:txEl>
                                          </p:spTgt>
                                        </p:tgtEl>
                                      </p:cBhvr>
                                    </p:animEffect>
                                    <p:anim calcmode="lin" valueType="num">
                                      <p:cBhvr>
                                        <p:cTn id="37"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38" dur="1000" fill="hold"/>
                                        <p:tgtEl>
                                          <p:spTgt spid="14">
                                            <p:txEl>
                                              <p:pRg st="1" end="1"/>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4">
                                            <p:txEl>
                                              <p:pRg st="3" end="3"/>
                                            </p:txEl>
                                          </p:spTgt>
                                        </p:tgtEl>
                                        <p:attrNameLst>
                                          <p:attrName>style.visibility</p:attrName>
                                        </p:attrNameLst>
                                      </p:cBhvr>
                                      <p:to>
                                        <p:strVal val="visible"/>
                                      </p:to>
                                    </p:set>
                                    <p:animEffect transition="in" filter="fade">
                                      <p:cBhvr>
                                        <p:cTn id="41" dur="1000"/>
                                        <p:tgtEl>
                                          <p:spTgt spid="14">
                                            <p:txEl>
                                              <p:pRg st="3" end="3"/>
                                            </p:txEl>
                                          </p:spTgt>
                                        </p:tgtEl>
                                      </p:cBhvr>
                                    </p:animEffect>
                                    <p:anim calcmode="lin" valueType="num">
                                      <p:cBhvr>
                                        <p:cTn id="42" dur="1000" fill="hold"/>
                                        <p:tgtEl>
                                          <p:spTgt spid="14">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41206-7E56-3D83-2592-AEDA92CDEC05}"/>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E47D3A28-F02C-F34E-27C6-A830C4152F00}"/>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E68CCA80-6E00-16F5-6802-AFF62A5BFA63}"/>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07DEFAF6-F5FD-7D2C-1132-4EED46FACDB4}"/>
              </a:ext>
            </a:extLst>
          </p:cNvPr>
          <p:cNvSpPr txBox="1"/>
          <p:nvPr/>
        </p:nvSpPr>
        <p:spPr>
          <a:xfrm>
            <a:off x="0" y="1224363"/>
            <a:ext cx="11585871" cy="5077544"/>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OCR for Books</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Image Quality Issues</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Blurry text, shadows, or skewed pages reduce accuracy.</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Format Diversity</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PNG, JPG, GIF, and future PDF scans.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Language Support</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Extending beyond English .</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Layout Preservation</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Maintaining paragraphs, tables, and formatting.</a:t>
            </a:r>
          </a:p>
        </p:txBody>
      </p:sp>
      <p:pic>
        <p:nvPicPr>
          <p:cNvPr id="2" name="Picture 1" descr="A person with his hand on his head and a gear&#10;&#10;AI-generated content may be incorrect.">
            <a:extLst>
              <a:ext uri="{FF2B5EF4-FFF2-40B4-BE49-F238E27FC236}">
                <a16:creationId xmlns:a16="http://schemas.microsoft.com/office/drawing/2014/main" id="{580DE5EE-59C0-29D8-75F7-24EFBD1F81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949" y="3763135"/>
            <a:ext cx="3094865" cy="3094865"/>
          </a:xfrm>
          <a:prstGeom prst="rect">
            <a:avLst/>
          </a:prstGeom>
        </p:spPr>
      </p:pic>
    </p:spTree>
    <p:extLst>
      <p:ext uri="{BB962C8B-B14F-4D97-AF65-F5344CB8AC3E}">
        <p14:creationId xmlns:p14="http://schemas.microsoft.com/office/powerpoint/2010/main" val="320557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1" end="1"/>
                                            </p:txEl>
                                          </p:spTgt>
                                        </p:tgtEl>
                                        <p:attrNameLst>
                                          <p:attrName>style.visibility</p:attrName>
                                        </p:attrNameLst>
                                      </p:cBhvr>
                                      <p:to>
                                        <p:strVal val="visible"/>
                                      </p:to>
                                    </p:set>
                                    <p:animEffect transition="in" filter="fade">
                                      <p:cBhvr>
                                        <p:cTn id="7" dur="1000"/>
                                        <p:tgtEl>
                                          <p:spTgt spid="13">
                                            <p:txEl>
                                              <p:pRg st="1" end="1"/>
                                            </p:txEl>
                                          </p:spTgt>
                                        </p:tgtEl>
                                      </p:cBhvr>
                                    </p:animEffect>
                                    <p:anim calcmode="lin" valueType="num">
                                      <p:cBhvr>
                                        <p:cTn id="8"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xEl>
                                              <p:pRg st="2" end="2"/>
                                            </p:txEl>
                                          </p:spTgt>
                                        </p:tgtEl>
                                        <p:attrNameLst>
                                          <p:attrName>style.visibility</p:attrName>
                                        </p:attrNameLst>
                                      </p:cBhvr>
                                      <p:to>
                                        <p:strVal val="visible"/>
                                      </p:to>
                                    </p:set>
                                    <p:animEffect transition="in" filter="fade">
                                      <p:cBhvr>
                                        <p:cTn id="12" dur="1000"/>
                                        <p:tgtEl>
                                          <p:spTgt spid="13">
                                            <p:txEl>
                                              <p:pRg st="2" end="2"/>
                                            </p:txEl>
                                          </p:spTgt>
                                        </p:tgtEl>
                                      </p:cBhvr>
                                    </p:animEffect>
                                    <p:anim calcmode="lin" valueType="num">
                                      <p:cBhvr>
                                        <p:cTn id="13"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xEl>
                                              <p:pRg st="4" end="4"/>
                                            </p:txEl>
                                          </p:spTgt>
                                        </p:tgtEl>
                                        <p:attrNameLst>
                                          <p:attrName>style.visibility</p:attrName>
                                        </p:attrNameLst>
                                      </p:cBhvr>
                                      <p:to>
                                        <p:strVal val="visible"/>
                                      </p:to>
                                    </p:set>
                                    <p:animEffect transition="in" filter="fade">
                                      <p:cBhvr>
                                        <p:cTn id="19" dur="1000"/>
                                        <p:tgtEl>
                                          <p:spTgt spid="13">
                                            <p:txEl>
                                              <p:pRg st="4" end="4"/>
                                            </p:txEl>
                                          </p:spTgt>
                                        </p:tgtEl>
                                      </p:cBhvr>
                                    </p:animEffect>
                                    <p:anim calcmode="lin" valueType="num">
                                      <p:cBhvr>
                                        <p:cTn id="20"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21"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xEl>
                                              <p:pRg st="5" end="5"/>
                                            </p:txEl>
                                          </p:spTgt>
                                        </p:tgtEl>
                                        <p:attrNameLst>
                                          <p:attrName>style.visibility</p:attrName>
                                        </p:attrNameLst>
                                      </p:cBhvr>
                                      <p:to>
                                        <p:strVal val="visible"/>
                                      </p:to>
                                    </p:set>
                                    <p:animEffect transition="in" filter="fade">
                                      <p:cBhvr>
                                        <p:cTn id="24" dur="1000"/>
                                        <p:tgtEl>
                                          <p:spTgt spid="13">
                                            <p:txEl>
                                              <p:pRg st="5" end="5"/>
                                            </p:txEl>
                                          </p:spTgt>
                                        </p:tgtEl>
                                      </p:cBhvr>
                                    </p:animEffect>
                                    <p:anim calcmode="lin" valueType="num">
                                      <p:cBhvr>
                                        <p:cTn id="25"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26" dur="1000" fill="hold"/>
                                        <p:tgtEl>
                                          <p:spTgt spid="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xEl>
                                              <p:pRg st="7" end="7"/>
                                            </p:txEl>
                                          </p:spTgt>
                                        </p:tgtEl>
                                        <p:attrNameLst>
                                          <p:attrName>style.visibility</p:attrName>
                                        </p:attrNameLst>
                                      </p:cBhvr>
                                      <p:to>
                                        <p:strVal val="visible"/>
                                      </p:to>
                                    </p:set>
                                    <p:animEffect transition="in" filter="fade">
                                      <p:cBhvr>
                                        <p:cTn id="31" dur="1000"/>
                                        <p:tgtEl>
                                          <p:spTgt spid="13">
                                            <p:txEl>
                                              <p:pRg st="7" end="7"/>
                                            </p:txEl>
                                          </p:spTgt>
                                        </p:tgtEl>
                                      </p:cBhvr>
                                    </p:animEffect>
                                    <p:anim calcmode="lin" valueType="num">
                                      <p:cBhvr>
                                        <p:cTn id="32"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33" dur="1000" fill="hold"/>
                                        <p:tgtEl>
                                          <p:spTgt spid="13">
                                            <p:txEl>
                                              <p:pRg st="7" end="7"/>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3">
                                            <p:txEl>
                                              <p:pRg st="8" end="8"/>
                                            </p:txEl>
                                          </p:spTgt>
                                        </p:tgtEl>
                                        <p:attrNameLst>
                                          <p:attrName>style.visibility</p:attrName>
                                        </p:attrNameLst>
                                      </p:cBhvr>
                                      <p:to>
                                        <p:strVal val="visible"/>
                                      </p:to>
                                    </p:set>
                                    <p:animEffect transition="in" filter="fade">
                                      <p:cBhvr>
                                        <p:cTn id="36" dur="1000"/>
                                        <p:tgtEl>
                                          <p:spTgt spid="13">
                                            <p:txEl>
                                              <p:pRg st="8" end="8"/>
                                            </p:txEl>
                                          </p:spTgt>
                                        </p:tgtEl>
                                      </p:cBhvr>
                                    </p:animEffect>
                                    <p:anim calcmode="lin" valueType="num">
                                      <p:cBhvr>
                                        <p:cTn id="37" dur="1000" fill="hold"/>
                                        <p:tgtEl>
                                          <p:spTgt spid="13">
                                            <p:txEl>
                                              <p:pRg st="8" end="8"/>
                                            </p:txEl>
                                          </p:spTgt>
                                        </p:tgtEl>
                                        <p:attrNameLst>
                                          <p:attrName>ppt_x</p:attrName>
                                        </p:attrNameLst>
                                      </p:cBhvr>
                                      <p:tavLst>
                                        <p:tav tm="0">
                                          <p:val>
                                            <p:strVal val="#ppt_x"/>
                                          </p:val>
                                        </p:tav>
                                        <p:tav tm="100000">
                                          <p:val>
                                            <p:strVal val="#ppt_x"/>
                                          </p:val>
                                        </p:tav>
                                      </p:tavLst>
                                    </p:anim>
                                    <p:anim calcmode="lin" valueType="num">
                                      <p:cBhvr>
                                        <p:cTn id="38" dur="1000" fill="hold"/>
                                        <p:tgtEl>
                                          <p:spTgt spid="13">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13">
                                            <p:txEl>
                                              <p:pRg st="10" end="10"/>
                                            </p:txEl>
                                          </p:spTgt>
                                        </p:tgtEl>
                                        <p:attrNameLst>
                                          <p:attrName>style.visibility</p:attrName>
                                        </p:attrNameLst>
                                      </p:cBhvr>
                                      <p:to>
                                        <p:strVal val="visible"/>
                                      </p:to>
                                    </p:set>
                                    <p:animEffect transition="in" filter="fade">
                                      <p:cBhvr>
                                        <p:cTn id="43" dur="1000"/>
                                        <p:tgtEl>
                                          <p:spTgt spid="13">
                                            <p:txEl>
                                              <p:pRg st="10" end="10"/>
                                            </p:txEl>
                                          </p:spTgt>
                                        </p:tgtEl>
                                      </p:cBhvr>
                                    </p:animEffect>
                                    <p:anim calcmode="lin" valueType="num">
                                      <p:cBhvr>
                                        <p:cTn id="44" dur="1000" fill="hold"/>
                                        <p:tgtEl>
                                          <p:spTgt spid="13">
                                            <p:txEl>
                                              <p:pRg st="10" end="10"/>
                                            </p:txEl>
                                          </p:spTgt>
                                        </p:tgtEl>
                                        <p:attrNameLst>
                                          <p:attrName>ppt_x</p:attrName>
                                        </p:attrNameLst>
                                      </p:cBhvr>
                                      <p:tavLst>
                                        <p:tav tm="0">
                                          <p:val>
                                            <p:strVal val="#ppt_x"/>
                                          </p:val>
                                        </p:tav>
                                        <p:tav tm="100000">
                                          <p:val>
                                            <p:strVal val="#ppt_x"/>
                                          </p:val>
                                        </p:tav>
                                      </p:tavLst>
                                    </p:anim>
                                    <p:anim calcmode="lin" valueType="num">
                                      <p:cBhvr>
                                        <p:cTn id="45" dur="1000" fill="hold"/>
                                        <p:tgtEl>
                                          <p:spTgt spid="13">
                                            <p:txEl>
                                              <p:pRg st="10" end="10"/>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3">
                                            <p:txEl>
                                              <p:pRg st="11" end="11"/>
                                            </p:txEl>
                                          </p:spTgt>
                                        </p:tgtEl>
                                        <p:attrNameLst>
                                          <p:attrName>style.visibility</p:attrName>
                                        </p:attrNameLst>
                                      </p:cBhvr>
                                      <p:to>
                                        <p:strVal val="visible"/>
                                      </p:to>
                                    </p:set>
                                    <p:animEffect transition="in" filter="fade">
                                      <p:cBhvr>
                                        <p:cTn id="48" dur="1000"/>
                                        <p:tgtEl>
                                          <p:spTgt spid="13">
                                            <p:txEl>
                                              <p:pRg st="11" end="11"/>
                                            </p:txEl>
                                          </p:spTgt>
                                        </p:tgtEl>
                                      </p:cBhvr>
                                    </p:animEffect>
                                    <p:anim calcmode="lin" valueType="num">
                                      <p:cBhvr>
                                        <p:cTn id="49" dur="1000" fill="hold"/>
                                        <p:tgtEl>
                                          <p:spTgt spid="13">
                                            <p:txEl>
                                              <p:pRg st="11" end="11"/>
                                            </p:txEl>
                                          </p:spTgt>
                                        </p:tgtEl>
                                        <p:attrNameLst>
                                          <p:attrName>ppt_x</p:attrName>
                                        </p:attrNameLst>
                                      </p:cBhvr>
                                      <p:tavLst>
                                        <p:tav tm="0">
                                          <p:val>
                                            <p:strVal val="#ppt_x"/>
                                          </p:val>
                                        </p:tav>
                                        <p:tav tm="100000">
                                          <p:val>
                                            <p:strVal val="#ppt_x"/>
                                          </p:val>
                                        </p:tav>
                                      </p:tavLst>
                                    </p:anim>
                                    <p:anim calcmode="lin" valueType="num">
                                      <p:cBhvr>
                                        <p:cTn id="50" dur="1000" fill="hold"/>
                                        <p:tgtEl>
                                          <p:spTgt spid="13">
                                            <p:txEl>
                                              <p:pRg st="11" end="1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D0DCE-9DE7-68B7-3AFE-40BB32F2A815}"/>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0819E6C8-6E21-8197-9564-34B1B1A7F603}"/>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0A382FD6-40E5-CFC6-0587-D2CF62B84D93}"/>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73FD5084-FE3A-CA7F-2A89-27608BFEE430}"/>
              </a:ext>
            </a:extLst>
          </p:cNvPr>
          <p:cNvSpPr txBox="1"/>
          <p:nvPr/>
        </p:nvSpPr>
        <p:spPr>
          <a:xfrm>
            <a:off x="0" y="1224363"/>
            <a:ext cx="12501349" cy="5077544"/>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a:t>
            </a:r>
            <a:r>
              <a:rPr lang="en-US" sz="2800" b="1" dirty="0">
                <a:solidFill>
                  <a:srgbClr val="404040"/>
                </a:solidFill>
                <a:latin typeface="quote-cjk-patch"/>
              </a:rPr>
              <a:t>OCR</a:t>
            </a:r>
            <a:r>
              <a:rPr lang="en-US" sz="2800" b="1" i="0" dirty="0">
                <a:solidFill>
                  <a:srgbClr val="404040"/>
                </a:solidFill>
                <a:effectLst/>
                <a:latin typeface="quote-cjk-patch"/>
              </a:rPr>
              <a:t> for Books</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3600" b="1" i="0" dirty="0">
                <a:solidFill>
                  <a:srgbClr val="404040"/>
                </a:solidFill>
                <a:effectLst/>
                <a:latin typeface="quote-cjk-patch"/>
              </a:rPr>
              <a:t>Image Quality Issues</a:t>
            </a: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Blurry text, shadows, or skewed pages reduce accuracy.</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Format Diversity</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PNG, JPG, GIF, and future PDF scans.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Language Support</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Extending beyond English .</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Layout Preservation</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Maintaining paragraphs, tables, and formatting.</a:t>
            </a:r>
          </a:p>
        </p:txBody>
      </p:sp>
      <p:pic>
        <p:nvPicPr>
          <p:cNvPr id="2" name="Picture 1" descr="A person with his hand on his head and a gear&#10;&#10;AI-generated content may be incorrect.">
            <a:extLst>
              <a:ext uri="{FF2B5EF4-FFF2-40B4-BE49-F238E27FC236}">
                <a16:creationId xmlns:a16="http://schemas.microsoft.com/office/drawing/2014/main" id="{156877E9-44D4-8C88-22A0-7D3F46DD4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1809" y="2701022"/>
            <a:ext cx="3094865" cy="3094865"/>
          </a:xfrm>
          <a:prstGeom prst="rect">
            <a:avLst/>
          </a:prstGeom>
        </p:spPr>
      </p:pic>
    </p:spTree>
    <p:extLst>
      <p:ext uri="{BB962C8B-B14F-4D97-AF65-F5344CB8AC3E}">
        <p14:creationId xmlns:p14="http://schemas.microsoft.com/office/powerpoint/2010/main" val="4054947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7D1AE-C170-AB0E-6172-A63F9035A911}"/>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B930B50-4987-456D-BB18-B5C126FBAB3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5271" y="-125506"/>
            <a:ext cx="17445318" cy="7117976"/>
          </a:xfrm>
          <a:prstGeom prst="rect">
            <a:avLst/>
          </a:prstGeom>
        </p:spPr>
      </p:pic>
      <p:sp>
        <p:nvSpPr>
          <p:cNvPr id="15" name="TextBox 14">
            <a:extLst>
              <a:ext uri="{FF2B5EF4-FFF2-40B4-BE49-F238E27FC236}">
                <a16:creationId xmlns:a16="http://schemas.microsoft.com/office/drawing/2014/main" id="{5FAFD3A9-B171-69EA-1933-DFB7A1DC9E5F}"/>
              </a:ext>
            </a:extLst>
          </p:cNvPr>
          <p:cNvSpPr txBox="1"/>
          <p:nvPr/>
        </p:nvSpPr>
        <p:spPr>
          <a:xfrm>
            <a:off x="1065846" y="2705725"/>
            <a:ext cx="4374409" cy="2123658"/>
          </a:xfrm>
          <a:prstGeom prst="rect">
            <a:avLst/>
          </a:prstGeom>
          <a:noFill/>
        </p:spPr>
        <p:txBody>
          <a:bodyPr wrap="square">
            <a:spAutoFit/>
          </a:bodyPr>
          <a:lstStyle/>
          <a:p>
            <a:pPr marL="66675" marR="520700" algn="ctr">
              <a:buNone/>
            </a:pPr>
            <a:r>
              <a:rPr lang="en-US" sz="4400" b="1" dirty="0">
                <a:effectLst/>
                <a:latin typeface="Times New Roman" panose="02020603050405020304" pitchFamily="18" charset="0"/>
                <a:ea typeface="Times New Roman" panose="02020603050405020304" pitchFamily="18" charset="0"/>
              </a:rPr>
              <a:t>Mohamed </a:t>
            </a:r>
            <a:r>
              <a:rPr lang="en-US" sz="4400" b="1" dirty="0" err="1">
                <a:effectLst/>
                <a:latin typeface="Times New Roman" panose="02020603050405020304" pitchFamily="18" charset="0"/>
                <a:ea typeface="Times New Roman" panose="02020603050405020304" pitchFamily="18" charset="0"/>
              </a:rPr>
              <a:t>Gamaleldin</a:t>
            </a:r>
            <a:r>
              <a:rPr lang="en-US" sz="4400" b="1" dirty="0">
                <a:effectLst/>
                <a:latin typeface="Times New Roman" panose="02020603050405020304" pitchFamily="18" charset="0"/>
                <a:ea typeface="Times New Roman" panose="02020603050405020304" pitchFamily="18" charset="0"/>
              </a:rPr>
              <a:t> Elsayed </a:t>
            </a:r>
          </a:p>
        </p:txBody>
      </p:sp>
      <p:pic>
        <p:nvPicPr>
          <p:cNvPr id="4" name="Picture 3">
            <a:extLst>
              <a:ext uri="{FF2B5EF4-FFF2-40B4-BE49-F238E27FC236}">
                <a16:creationId xmlns:a16="http://schemas.microsoft.com/office/drawing/2014/main" id="{CE873B98-9195-9DA8-3C6C-5B52DF3E462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903439" y="1237496"/>
            <a:ext cx="4071022" cy="4374409"/>
          </a:xfrm>
          <a:prstGeom prst="rect">
            <a:avLst/>
          </a:prstGeom>
        </p:spPr>
      </p:pic>
    </p:spTree>
    <p:extLst>
      <p:ext uri="{BB962C8B-B14F-4D97-AF65-F5344CB8AC3E}">
        <p14:creationId xmlns:p14="http://schemas.microsoft.com/office/powerpoint/2010/main" val="21265230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6152A-9AF3-FAEB-60B4-7ACF37D169C4}"/>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13724F82-C369-5FEC-1740-1A61B47641F5}"/>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EA3A2FBB-C7D2-2281-3412-8A8218D1333E}"/>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E522A735-F3DA-447A-25F8-3976C38444BC}"/>
              </a:ext>
            </a:extLst>
          </p:cNvPr>
          <p:cNvSpPr txBox="1"/>
          <p:nvPr/>
        </p:nvSpPr>
        <p:spPr>
          <a:xfrm>
            <a:off x="0" y="1224363"/>
            <a:ext cx="11585871" cy="5077544"/>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a:t>
            </a:r>
            <a:r>
              <a:rPr lang="en-US" sz="2800" b="1" dirty="0">
                <a:solidFill>
                  <a:srgbClr val="404040"/>
                </a:solidFill>
                <a:latin typeface="quote-cjk-patch"/>
              </a:rPr>
              <a:t>OCR</a:t>
            </a:r>
            <a:r>
              <a:rPr lang="en-US" sz="2800" b="1" i="0" dirty="0">
                <a:solidFill>
                  <a:srgbClr val="404040"/>
                </a:solidFill>
                <a:effectLst/>
                <a:latin typeface="quote-cjk-patch"/>
              </a:rPr>
              <a:t> for Books</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Image Quality Issues</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Blurry text, shadows, or skewed pages reduce accuracy.</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3600" b="1" i="0" dirty="0">
                <a:solidFill>
                  <a:srgbClr val="404040"/>
                </a:solidFill>
                <a:effectLst/>
                <a:latin typeface="quote-cjk-patch"/>
              </a:rPr>
              <a:t>Format Diversity</a:t>
            </a: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Handling PNG, JPG, GIF, and future PDF scans.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Language Support</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Extending beyond English .</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Layout Preservation</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Maintaining paragraphs, tables, and formatting.</a:t>
            </a:r>
          </a:p>
        </p:txBody>
      </p:sp>
      <p:pic>
        <p:nvPicPr>
          <p:cNvPr id="2" name="Picture 1" descr="A person with his hand on his head and a gear&#10;&#10;AI-generated content may be incorrect.">
            <a:extLst>
              <a:ext uri="{FF2B5EF4-FFF2-40B4-BE49-F238E27FC236}">
                <a16:creationId xmlns:a16="http://schemas.microsoft.com/office/drawing/2014/main" id="{82F2E699-2967-2F32-1119-21A1572AB7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9" y="3115566"/>
            <a:ext cx="3094865" cy="3094865"/>
          </a:xfrm>
          <a:prstGeom prst="rect">
            <a:avLst/>
          </a:prstGeom>
        </p:spPr>
      </p:pic>
    </p:spTree>
    <p:extLst>
      <p:ext uri="{BB962C8B-B14F-4D97-AF65-F5344CB8AC3E}">
        <p14:creationId xmlns:p14="http://schemas.microsoft.com/office/powerpoint/2010/main" val="841917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4DA77-D4B7-5848-6967-56F0C1699E04}"/>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2A326255-4946-0866-B6D7-5D54732B7D61}"/>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EDA5484D-0CE8-5397-558C-B0BEF0DEA8D7}"/>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9828F10E-EC9C-D27F-73F8-224FA7F0D7C4}"/>
              </a:ext>
            </a:extLst>
          </p:cNvPr>
          <p:cNvSpPr txBox="1"/>
          <p:nvPr/>
        </p:nvSpPr>
        <p:spPr>
          <a:xfrm>
            <a:off x="0" y="1224363"/>
            <a:ext cx="11585871" cy="5077544"/>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a:t>
            </a:r>
            <a:r>
              <a:rPr lang="en-US" sz="2800" b="1" dirty="0">
                <a:solidFill>
                  <a:srgbClr val="404040"/>
                </a:solidFill>
                <a:latin typeface="quote-cjk-patch"/>
              </a:rPr>
              <a:t>OCR</a:t>
            </a:r>
            <a:r>
              <a:rPr lang="en-US" sz="2800" b="1" i="0" dirty="0">
                <a:solidFill>
                  <a:srgbClr val="404040"/>
                </a:solidFill>
                <a:effectLst/>
                <a:latin typeface="quote-cjk-patch"/>
              </a:rPr>
              <a:t> for Books</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Image Quality Issues</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Blurry text, shadows, or skewed pages reduce accuracy.</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Format Diversity</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PNG, JPG, GIF, and future PDF scans.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3600" b="1" i="0" dirty="0">
                <a:solidFill>
                  <a:srgbClr val="404040"/>
                </a:solidFill>
                <a:effectLst/>
                <a:latin typeface="quote-cjk-patch"/>
              </a:rPr>
              <a:t>Language Support</a:t>
            </a: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Extending beyond English .</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Layout Preservation</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Maintaining paragraphs, tables, and formatting.</a:t>
            </a:r>
          </a:p>
        </p:txBody>
      </p:sp>
      <p:pic>
        <p:nvPicPr>
          <p:cNvPr id="2" name="Picture 1" descr="A person with his hand on his head and a gear&#10;&#10;AI-generated content may be incorrect.">
            <a:extLst>
              <a:ext uri="{FF2B5EF4-FFF2-40B4-BE49-F238E27FC236}">
                <a16:creationId xmlns:a16="http://schemas.microsoft.com/office/drawing/2014/main" id="{2150C119-9A65-F017-0104-0521D34C36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0496" y="2493749"/>
            <a:ext cx="3094865" cy="3094865"/>
          </a:xfrm>
          <a:prstGeom prst="rect">
            <a:avLst/>
          </a:prstGeom>
        </p:spPr>
      </p:pic>
    </p:spTree>
    <p:extLst>
      <p:ext uri="{BB962C8B-B14F-4D97-AF65-F5344CB8AC3E}">
        <p14:creationId xmlns:p14="http://schemas.microsoft.com/office/powerpoint/2010/main" val="275178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21433-537E-6F4E-FC2E-B957B7A71C9C}"/>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5CDC20A9-DC39-063D-6EF4-B3828C0E7C40}"/>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CDAF2162-F4CC-FF59-359E-A3AF7B1AEA7E}"/>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a:p>
            <a:pPr algn="ctr">
              <a:lnSpc>
                <a:spcPts val="9732"/>
              </a:lnSpc>
            </a:pPr>
            <a:endParaRPr lang="en-US" sz="3800" dirty="0">
              <a:solidFill>
                <a:srgbClr val="141619"/>
              </a:solidFill>
              <a:latin typeface="Sugo Classic"/>
              <a:ea typeface="Sugo Classic"/>
              <a:cs typeface="Sugo Classic"/>
              <a:sym typeface="Sugo Classic"/>
            </a:endParaRPr>
          </a:p>
        </p:txBody>
      </p:sp>
      <p:sp>
        <p:nvSpPr>
          <p:cNvPr id="13" name="TextBox 12">
            <a:extLst>
              <a:ext uri="{FF2B5EF4-FFF2-40B4-BE49-F238E27FC236}">
                <a16:creationId xmlns:a16="http://schemas.microsoft.com/office/drawing/2014/main" id="{910CE5F2-BE4A-A7BD-F947-73392398185B}"/>
              </a:ext>
            </a:extLst>
          </p:cNvPr>
          <p:cNvSpPr txBox="1"/>
          <p:nvPr/>
        </p:nvSpPr>
        <p:spPr>
          <a:xfrm>
            <a:off x="0" y="1224363"/>
            <a:ext cx="11585871" cy="5077544"/>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a:t>
            </a:r>
            <a:r>
              <a:rPr lang="en-US" sz="2800" b="1" dirty="0">
                <a:solidFill>
                  <a:srgbClr val="404040"/>
                </a:solidFill>
                <a:latin typeface="quote-cjk-patch"/>
              </a:rPr>
              <a:t>OCR</a:t>
            </a:r>
            <a:r>
              <a:rPr lang="en-US" sz="2800" b="1" i="0" dirty="0">
                <a:solidFill>
                  <a:srgbClr val="404040"/>
                </a:solidFill>
                <a:effectLst/>
                <a:latin typeface="quote-cjk-patch"/>
              </a:rPr>
              <a:t> for Books</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Image Quality Issues</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Blurry text, shadows, or skewed pages reduce accuracy.</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Format Diversity</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PNG, JPG, GIF, and future PDF scans.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Language Support</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Extending beyond English .</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3600" b="1" i="0" dirty="0">
                <a:solidFill>
                  <a:srgbClr val="404040"/>
                </a:solidFill>
                <a:effectLst/>
                <a:latin typeface="quote-cjk-patch"/>
              </a:rPr>
              <a:t>Layout Preservation</a:t>
            </a:r>
            <a:endParaRPr lang="en-US" sz="36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3600" b="0" i="0" dirty="0">
                <a:solidFill>
                  <a:srgbClr val="404040"/>
                </a:solidFill>
                <a:effectLst/>
                <a:latin typeface="quote-cjk-patch"/>
              </a:rPr>
              <a:t>Maintaining paragraphs, tables, and formatting.</a:t>
            </a:r>
          </a:p>
        </p:txBody>
      </p:sp>
      <p:pic>
        <p:nvPicPr>
          <p:cNvPr id="2" name="Picture 1" descr="A person with his hand on his head and a gear&#10;&#10;AI-generated content may be incorrect.">
            <a:extLst>
              <a:ext uri="{FF2B5EF4-FFF2-40B4-BE49-F238E27FC236}">
                <a16:creationId xmlns:a16="http://schemas.microsoft.com/office/drawing/2014/main" id="{AA68DF26-9AB3-C024-6E18-6D44B0950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0199" y="2538772"/>
            <a:ext cx="3094865" cy="3094865"/>
          </a:xfrm>
          <a:prstGeom prst="rect">
            <a:avLst/>
          </a:prstGeom>
        </p:spPr>
      </p:pic>
    </p:spTree>
    <p:extLst>
      <p:ext uri="{BB962C8B-B14F-4D97-AF65-F5344CB8AC3E}">
        <p14:creationId xmlns:p14="http://schemas.microsoft.com/office/powerpoint/2010/main" val="327161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2EF41-88A9-A6CF-3172-B4EC3F3539DF}"/>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7EA46760-3D72-73C7-CF55-33730814A5EA}"/>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8BDE9FC0-8053-8A5B-9618-8E418DD4BE2E}"/>
              </a:ext>
            </a:extLst>
          </p:cNvPr>
          <p:cNvSpPr txBox="1"/>
          <p:nvPr/>
        </p:nvSpPr>
        <p:spPr>
          <a:xfrm>
            <a:off x="771505" y="-110501"/>
            <a:ext cx="10790351" cy="2305503"/>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a:p>
            <a:pPr algn="ctr">
              <a:lnSpc>
                <a:spcPts val="9732"/>
              </a:lnSpc>
            </a:pPr>
            <a:endParaRPr lang="en-US" sz="3800" dirty="0">
              <a:solidFill>
                <a:srgbClr val="141619"/>
              </a:solidFill>
              <a:latin typeface="Sugo Classic"/>
              <a:ea typeface="Sugo Classic"/>
              <a:cs typeface="Sugo Classic"/>
              <a:sym typeface="Sugo Classic"/>
            </a:endParaRPr>
          </a:p>
        </p:txBody>
      </p:sp>
      <p:pic>
        <p:nvPicPr>
          <p:cNvPr id="2" name="Picture 1" descr="A person with his hand on his head and a gear&#10;&#10;AI-generated content may be incorrect.">
            <a:extLst>
              <a:ext uri="{FF2B5EF4-FFF2-40B4-BE49-F238E27FC236}">
                <a16:creationId xmlns:a16="http://schemas.microsoft.com/office/drawing/2014/main" id="{8CC07A7C-8F10-F22E-C517-62086B2679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02949" y="3763135"/>
            <a:ext cx="3094865" cy="3094865"/>
          </a:xfrm>
          <a:prstGeom prst="rect">
            <a:avLst/>
          </a:prstGeom>
        </p:spPr>
      </p:pic>
      <p:pic>
        <p:nvPicPr>
          <p:cNvPr id="3" name="Picture 2">
            <a:extLst>
              <a:ext uri="{FF2B5EF4-FFF2-40B4-BE49-F238E27FC236}">
                <a16:creationId xmlns:a16="http://schemas.microsoft.com/office/drawing/2014/main" id="{001692DD-A538-54D6-0DE4-28755A105FA0}"/>
              </a:ext>
            </a:extLst>
          </p:cNvPr>
          <p:cNvPicPr>
            <a:picLocks noChangeAspect="1"/>
          </p:cNvPicPr>
          <p:nvPr/>
        </p:nvPicPr>
        <p:blipFill>
          <a:blip r:embed="rId5"/>
          <a:stretch>
            <a:fillRect/>
          </a:stretch>
        </p:blipFill>
        <p:spPr>
          <a:xfrm>
            <a:off x="12582036" y="423683"/>
            <a:ext cx="3429000" cy="3429000"/>
          </a:xfrm>
          <a:prstGeom prst="rect">
            <a:avLst/>
          </a:prstGeom>
        </p:spPr>
      </p:pic>
      <p:sp>
        <p:nvSpPr>
          <p:cNvPr id="4" name="TextBox 3">
            <a:extLst>
              <a:ext uri="{FF2B5EF4-FFF2-40B4-BE49-F238E27FC236}">
                <a16:creationId xmlns:a16="http://schemas.microsoft.com/office/drawing/2014/main" id="{B1B4AA55-8725-ACB7-A9F6-5B763DBB2100}"/>
              </a:ext>
            </a:extLst>
          </p:cNvPr>
          <p:cNvSpPr txBox="1"/>
          <p:nvPr/>
        </p:nvSpPr>
        <p:spPr>
          <a:xfrm>
            <a:off x="0" y="1224363"/>
            <a:ext cx="11585871" cy="5077544"/>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Challenges in </a:t>
            </a:r>
            <a:r>
              <a:rPr lang="en-US" sz="2800" b="1" dirty="0">
                <a:solidFill>
                  <a:srgbClr val="404040"/>
                </a:solidFill>
                <a:latin typeface="quote-cjk-patch"/>
              </a:rPr>
              <a:t>OCR</a:t>
            </a:r>
            <a:r>
              <a:rPr lang="en-US" sz="2800" b="1" i="0" dirty="0">
                <a:solidFill>
                  <a:srgbClr val="404040"/>
                </a:solidFill>
                <a:effectLst/>
                <a:latin typeface="quote-cjk-patch"/>
              </a:rPr>
              <a:t> for Books</a:t>
            </a:r>
            <a:endParaRPr lang="en-US" sz="2800" b="0" i="0" dirty="0">
              <a:solidFill>
                <a:srgbClr val="404040"/>
              </a:solidFill>
              <a:effectLst/>
              <a:latin typeface="quote-cjk-patch"/>
            </a:endParaRPr>
          </a:p>
          <a:p>
            <a:pPr lvl="1">
              <a:lnSpc>
                <a:spcPts val="2143"/>
              </a:lnSpc>
              <a:spcBef>
                <a:spcPts val="1029"/>
              </a:spcBef>
              <a:spcAft>
                <a:spcPts val="300"/>
              </a:spcAft>
              <a:buFont typeface="+mj-lt"/>
              <a:buAutoNum type="arabicPeriod"/>
            </a:pPr>
            <a:r>
              <a:rPr lang="en-US" sz="2800" b="1" i="0" dirty="0">
                <a:solidFill>
                  <a:srgbClr val="404040"/>
                </a:solidFill>
                <a:effectLst/>
                <a:latin typeface="quote-cjk-patch"/>
              </a:rPr>
              <a:t>Image Quality Issues</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Blurry text, shadows, or skewed pages reduce accuracy.</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Format Diversity</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Handling PNG, JPG, GIF, and future PDF scans.</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Language Support</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Extending beyond English .</a:t>
            </a:r>
          </a:p>
          <a:p>
            <a:pPr marL="1200150" lvl="2" indent="-285750">
              <a:lnSpc>
                <a:spcPts val="2143"/>
              </a:lnSpc>
              <a:spcBef>
                <a:spcPts val="300"/>
              </a:spcBef>
              <a:spcAft>
                <a:spcPts val="1029"/>
              </a:spcAft>
              <a:buFont typeface="+mj-lt"/>
              <a:buAutoNum type="arabicPeriod"/>
            </a:pPr>
            <a:endParaRPr lang="en-US" sz="2800" b="0" i="0" dirty="0">
              <a:solidFill>
                <a:srgbClr val="404040"/>
              </a:solidFill>
              <a:effectLst/>
              <a:latin typeface="quote-cjk-patch"/>
            </a:endParaRPr>
          </a:p>
          <a:p>
            <a:pPr lvl="1">
              <a:lnSpc>
                <a:spcPts val="2143"/>
              </a:lnSpc>
              <a:spcBef>
                <a:spcPts val="300"/>
              </a:spcBef>
              <a:spcAft>
                <a:spcPts val="300"/>
              </a:spcAft>
              <a:buFont typeface="+mj-lt"/>
              <a:buAutoNum type="arabicPeriod"/>
            </a:pPr>
            <a:r>
              <a:rPr lang="en-US" sz="2800" b="1" i="0" dirty="0">
                <a:solidFill>
                  <a:srgbClr val="404040"/>
                </a:solidFill>
                <a:effectLst/>
                <a:latin typeface="quote-cjk-patch"/>
              </a:rPr>
              <a:t>Layout Preservation</a:t>
            </a:r>
            <a:endParaRPr lang="en-US" sz="2800" b="0" i="0" dirty="0">
              <a:solidFill>
                <a:srgbClr val="404040"/>
              </a:solidFill>
              <a:effectLst/>
              <a:latin typeface="quote-cjk-patch"/>
            </a:endParaRPr>
          </a:p>
          <a:p>
            <a:pPr marL="1200150" lvl="2" indent="-285750">
              <a:lnSpc>
                <a:spcPts val="2143"/>
              </a:lnSpc>
              <a:spcBef>
                <a:spcPts val="300"/>
              </a:spcBef>
              <a:spcAft>
                <a:spcPts val="1029"/>
              </a:spcAft>
              <a:buFont typeface="+mj-lt"/>
              <a:buAutoNum type="arabicPeriod"/>
            </a:pPr>
            <a:r>
              <a:rPr lang="en-US" sz="2800" b="0" i="0" dirty="0">
                <a:solidFill>
                  <a:srgbClr val="404040"/>
                </a:solidFill>
                <a:effectLst/>
                <a:latin typeface="quote-cjk-patch"/>
              </a:rPr>
              <a:t>Maintaining paragraphs, tables, and formatting.</a:t>
            </a:r>
          </a:p>
        </p:txBody>
      </p:sp>
    </p:spTree>
    <p:extLst>
      <p:ext uri="{BB962C8B-B14F-4D97-AF65-F5344CB8AC3E}">
        <p14:creationId xmlns:p14="http://schemas.microsoft.com/office/powerpoint/2010/main" val="307626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0215E-4DDD-7153-F464-1B02693F82D5}"/>
            </a:ext>
          </a:extLst>
        </p:cNvPr>
        <p:cNvGrpSpPr/>
        <p:nvPr/>
      </p:nvGrpSpPr>
      <p:grpSpPr>
        <a:xfrm>
          <a:off x="0" y="0"/>
          <a:ext cx="0" cy="0"/>
          <a:chOff x="0" y="0"/>
          <a:chExt cx="0" cy="0"/>
        </a:xfrm>
      </p:grpSpPr>
      <p:sp>
        <p:nvSpPr>
          <p:cNvPr id="6" name="Freeform 2">
            <a:extLst>
              <a:ext uri="{FF2B5EF4-FFF2-40B4-BE49-F238E27FC236}">
                <a16:creationId xmlns:a16="http://schemas.microsoft.com/office/drawing/2014/main" id="{B6337891-2E6B-193E-BC76-F3E7775A7D8C}"/>
              </a:ext>
            </a:extLst>
          </p:cNvPr>
          <p:cNvSpPr/>
          <p:nvPr/>
        </p:nvSpPr>
        <p:spPr>
          <a:xfrm>
            <a:off x="0" y="-85742"/>
            <a:ext cx="12192000" cy="6943742"/>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22" b="-9222"/>
            </a:stretch>
          </a:blipFill>
        </p:spPr>
        <p:txBody>
          <a:bodyPr/>
          <a:lstStyle/>
          <a:p>
            <a:endParaRPr lang="en-US" sz="1200" dirty="0"/>
          </a:p>
        </p:txBody>
      </p:sp>
      <p:sp>
        <p:nvSpPr>
          <p:cNvPr id="8" name="TextBox 7">
            <a:extLst>
              <a:ext uri="{FF2B5EF4-FFF2-40B4-BE49-F238E27FC236}">
                <a16:creationId xmlns:a16="http://schemas.microsoft.com/office/drawing/2014/main" id="{0AA36949-2E55-8DF2-ED11-A81CF9333963}"/>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13" name="TextBox 12">
            <a:extLst>
              <a:ext uri="{FF2B5EF4-FFF2-40B4-BE49-F238E27FC236}">
                <a16:creationId xmlns:a16="http://schemas.microsoft.com/office/drawing/2014/main" id="{700E219C-BB44-485C-3224-3A014CF770F6}"/>
              </a:ext>
            </a:extLst>
          </p:cNvPr>
          <p:cNvSpPr txBox="1"/>
          <p:nvPr/>
        </p:nvSpPr>
        <p:spPr>
          <a:xfrm>
            <a:off x="303064" y="1097293"/>
            <a:ext cx="11585871" cy="5621282"/>
          </a:xfrm>
          <a:prstGeom prst="rect">
            <a:avLst/>
          </a:prstGeom>
          <a:noFill/>
        </p:spPr>
        <p:txBody>
          <a:bodyPr wrap="square">
            <a:spAutoFit/>
          </a:bodyPr>
          <a:lstStyle/>
          <a:p>
            <a:pPr algn="l">
              <a:lnSpc>
                <a:spcPts val="2143"/>
              </a:lnSpc>
              <a:spcBef>
                <a:spcPts val="1029"/>
              </a:spcBef>
              <a:spcAft>
                <a:spcPts val="300"/>
              </a:spcAft>
            </a:pPr>
            <a:r>
              <a:rPr lang="en-US" sz="2800" b="1" i="0" dirty="0">
                <a:solidFill>
                  <a:srgbClr val="404040"/>
                </a:solidFill>
                <a:effectLst/>
                <a:latin typeface="quote-cjk-patch"/>
              </a:rPr>
              <a:t>General Approach</a:t>
            </a:r>
          </a:p>
          <a:p>
            <a:pPr algn="l">
              <a:lnSpc>
                <a:spcPts val="2143"/>
              </a:lnSpc>
              <a:spcBef>
                <a:spcPts val="1029"/>
              </a:spcBef>
              <a:spcAft>
                <a:spcPts val="300"/>
              </a:spcAft>
            </a:pPr>
            <a:endParaRPr lang="en-US" sz="2800" b="0" i="0" dirty="0">
              <a:solidFill>
                <a:srgbClr val="404040"/>
              </a:solidFill>
              <a:effectLst/>
              <a:latin typeface="quote-cjk-patch"/>
            </a:endParaRPr>
          </a:p>
          <a:p>
            <a:pPr marL="914400" lvl="1" indent="-457200">
              <a:lnSpc>
                <a:spcPts val="2143"/>
              </a:lnSpc>
              <a:spcBef>
                <a:spcPts val="1029"/>
              </a:spcBef>
              <a:spcAft>
                <a:spcPts val="300"/>
              </a:spcAft>
              <a:buFont typeface="Arial" panose="020B0604020202020204" pitchFamily="34" charset="0"/>
              <a:buChar char="•"/>
            </a:pPr>
            <a:r>
              <a:rPr lang="en-US" sz="2800" b="1" i="0" dirty="0">
                <a:solidFill>
                  <a:srgbClr val="404040"/>
                </a:solidFill>
                <a:effectLst/>
                <a:latin typeface="quote-cjk-patch"/>
              </a:rPr>
              <a:t>Upload Image</a:t>
            </a:r>
          </a:p>
          <a:p>
            <a:pPr lvl="1">
              <a:lnSpc>
                <a:spcPts val="2143"/>
              </a:lnSpc>
              <a:spcBef>
                <a:spcPts val="1029"/>
              </a:spcBef>
              <a:spcAft>
                <a:spcPts val="300"/>
              </a:spcAft>
            </a:pPr>
            <a:r>
              <a:rPr lang="en-US" sz="2800" b="0" i="0" dirty="0">
                <a:solidFill>
                  <a:srgbClr val="404040"/>
                </a:solidFill>
                <a:effectLst/>
                <a:latin typeface="quote-cjk-patch"/>
              </a:rPr>
              <a:t>	Users submit PNG/JPG/GIF files </a:t>
            </a:r>
          </a:p>
          <a:p>
            <a:pPr lvl="1">
              <a:lnSpc>
                <a:spcPts val="2143"/>
              </a:lnSpc>
              <a:spcBef>
                <a:spcPts val="1029"/>
              </a:spcBef>
              <a:spcAft>
                <a:spcPts val="300"/>
              </a:spcAft>
            </a:pPr>
            <a:endParaRPr lang="en-US" sz="2800" b="0" i="0" dirty="0">
              <a:solidFill>
                <a:srgbClr val="404040"/>
              </a:solidFill>
              <a:effectLst/>
              <a:latin typeface="quote-cjk-patch"/>
            </a:endParaRPr>
          </a:p>
          <a:p>
            <a:pPr marL="914400" lvl="1" indent="-457200">
              <a:lnSpc>
                <a:spcPts val="2143"/>
              </a:lnSpc>
              <a:spcBef>
                <a:spcPts val="1029"/>
              </a:spcBef>
              <a:spcAft>
                <a:spcPts val="300"/>
              </a:spcAft>
              <a:buFont typeface="Arial" panose="020B0604020202020204" pitchFamily="34" charset="0"/>
              <a:buChar char="•"/>
            </a:pPr>
            <a:r>
              <a:rPr lang="en-US" sz="2800" b="1" i="0" dirty="0">
                <a:solidFill>
                  <a:srgbClr val="404040"/>
                </a:solidFill>
                <a:effectLst/>
                <a:latin typeface="quote-cjk-patch"/>
              </a:rPr>
              <a:t>Preprocessing (Future)</a:t>
            </a:r>
          </a:p>
          <a:p>
            <a:pPr lvl="2">
              <a:lnSpc>
                <a:spcPts val="2143"/>
              </a:lnSpc>
              <a:spcBef>
                <a:spcPts val="1029"/>
              </a:spcBef>
              <a:spcAft>
                <a:spcPts val="300"/>
              </a:spcAft>
            </a:pPr>
            <a:r>
              <a:rPr lang="en-US" sz="2800" b="0" i="0" dirty="0" err="1">
                <a:solidFill>
                  <a:srgbClr val="404040"/>
                </a:solidFill>
                <a:effectLst/>
                <a:latin typeface="quote-cjk-patch"/>
              </a:rPr>
              <a:t>Deskewing</a:t>
            </a:r>
            <a:r>
              <a:rPr lang="en-US" sz="2800" b="0" i="0" dirty="0">
                <a:solidFill>
                  <a:srgbClr val="404040"/>
                </a:solidFill>
                <a:effectLst/>
                <a:latin typeface="quote-cjk-patch"/>
              </a:rPr>
              <a:t>, denoising, contrast adjustment.</a:t>
            </a:r>
          </a:p>
          <a:p>
            <a:pPr lvl="2">
              <a:lnSpc>
                <a:spcPts val="2143"/>
              </a:lnSpc>
              <a:spcBef>
                <a:spcPts val="1029"/>
              </a:spcBef>
              <a:spcAft>
                <a:spcPts val="300"/>
              </a:spcAft>
            </a:pPr>
            <a:endParaRPr lang="en-US" sz="2800" b="0" i="0" dirty="0">
              <a:solidFill>
                <a:srgbClr val="404040"/>
              </a:solidFill>
              <a:effectLst/>
              <a:latin typeface="quote-cjk-patch"/>
            </a:endParaRPr>
          </a:p>
          <a:p>
            <a:pPr marL="914400" lvl="1" indent="-457200">
              <a:lnSpc>
                <a:spcPts val="2143"/>
              </a:lnSpc>
              <a:spcBef>
                <a:spcPts val="1029"/>
              </a:spcBef>
              <a:spcAft>
                <a:spcPts val="300"/>
              </a:spcAft>
              <a:buFont typeface="Arial" panose="020B0604020202020204" pitchFamily="34" charset="0"/>
              <a:buChar char="•"/>
            </a:pPr>
            <a:r>
              <a:rPr lang="en-US" sz="2800" b="1" i="0" dirty="0">
                <a:solidFill>
                  <a:srgbClr val="404040"/>
                </a:solidFill>
                <a:effectLst/>
                <a:latin typeface="quote-cjk-patch"/>
              </a:rPr>
              <a:t>Text Extraction</a:t>
            </a:r>
          </a:p>
          <a:p>
            <a:pPr lvl="2">
              <a:lnSpc>
                <a:spcPts val="2143"/>
              </a:lnSpc>
              <a:spcBef>
                <a:spcPts val="1029"/>
              </a:spcBef>
              <a:spcAft>
                <a:spcPts val="300"/>
              </a:spcAft>
            </a:pPr>
            <a:r>
              <a:rPr lang="en-US" sz="2800" b="0" i="0" dirty="0">
                <a:solidFill>
                  <a:srgbClr val="404040"/>
                </a:solidFill>
                <a:effectLst/>
                <a:latin typeface="quote-cjk-patch"/>
              </a:rPr>
              <a:t>Tesseract OCR via </a:t>
            </a:r>
            <a:r>
              <a:rPr lang="en-US" sz="3200" b="1" i="0" dirty="0" err="1">
                <a:solidFill>
                  <a:srgbClr val="404040"/>
                </a:solidFill>
                <a:effectLst/>
                <a:latin typeface="quote-cjk-patch"/>
              </a:rPr>
              <a:t>pytesseract</a:t>
            </a:r>
            <a:endParaRPr lang="en-US" sz="3200" b="1" i="0" dirty="0">
              <a:solidFill>
                <a:srgbClr val="404040"/>
              </a:solidFill>
              <a:effectLst/>
              <a:latin typeface="quote-cjk-patch"/>
            </a:endParaRPr>
          </a:p>
          <a:p>
            <a:pPr lvl="2">
              <a:lnSpc>
                <a:spcPts val="2143"/>
              </a:lnSpc>
              <a:spcBef>
                <a:spcPts val="1029"/>
              </a:spcBef>
              <a:spcAft>
                <a:spcPts val="300"/>
              </a:spcAft>
            </a:pPr>
            <a:endParaRPr lang="en-US" sz="2800" b="1" i="0" dirty="0">
              <a:solidFill>
                <a:srgbClr val="404040"/>
              </a:solidFill>
              <a:effectLst/>
              <a:latin typeface="quote-cjk-patch"/>
            </a:endParaRPr>
          </a:p>
          <a:p>
            <a:pPr marL="914400" lvl="1" indent="-457200">
              <a:lnSpc>
                <a:spcPts val="2143"/>
              </a:lnSpc>
              <a:spcBef>
                <a:spcPts val="1029"/>
              </a:spcBef>
              <a:spcAft>
                <a:spcPts val="300"/>
              </a:spcAft>
              <a:buFont typeface="Arial" panose="020B0604020202020204" pitchFamily="34" charset="0"/>
              <a:buChar char="•"/>
            </a:pPr>
            <a:r>
              <a:rPr lang="en-US" sz="2800" b="1" i="0" dirty="0">
                <a:solidFill>
                  <a:srgbClr val="404040"/>
                </a:solidFill>
                <a:effectLst/>
                <a:latin typeface="quote-cjk-patch"/>
              </a:rPr>
              <a:t>Output Generation</a:t>
            </a:r>
          </a:p>
          <a:p>
            <a:pPr lvl="2">
              <a:lnSpc>
                <a:spcPts val="2143"/>
              </a:lnSpc>
              <a:spcBef>
                <a:spcPts val="1029"/>
              </a:spcBef>
              <a:spcAft>
                <a:spcPts val="300"/>
              </a:spcAft>
            </a:pPr>
            <a:r>
              <a:rPr lang="en-US" sz="2800" b="0" i="0" dirty="0">
                <a:solidFill>
                  <a:srgbClr val="404040"/>
                </a:solidFill>
                <a:effectLst/>
                <a:latin typeface="quote-cjk-patch"/>
              </a:rPr>
              <a:t>Editable text or PDF (using </a:t>
            </a:r>
            <a:r>
              <a:rPr lang="en-US" sz="2800" b="0" i="0" dirty="0" err="1">
                <a:solidFill>
                  <a:srgbClr val="404040"/>
                </a:solidFill>
                <a:effectLst/>
                <a:latin typeface="quote-cjk-patch"/>
              </a:rPr>
              <a:t>ReportLab</a:t>
            </a:r>
            <a:r>
              <a:rPr lang="en-US" sz="2800" b="0" i="0" dirty="0">
                <a:solidFill>
                  <a:srgbClr val="404040"/>
                </a:solidFill>
                <a:effectLst/>
                <a:latin typeface="quote-cjk-patch"/>
              </a:rPr>
              <a:t>).</a:t>
            </a:r>
          </a:p>
        </p:txBody>
      </p:sp>
      <p:pic>
        <p:nvPicPr>
          <p:cNvPr id="7" name="Picture 6">
            <a:extLst>
              <a:ext uri="{FF2B5EF4-FFF2-40B4-BE49-F238E27FC236}">
                <a16:creationId xmlns:a16="http://schemas.microsoft.com/office/drawing/2014/main" id="{0C0F42E6-82D2-64BC-4F5F-C57E6CE652D3}"/>
              </a:ext>
            </a:extLst>
          </p:cNvPr>
          <p:cNvPicPr>
            <a:picLocks noChangeAspect="1"/>
          </p:cNvPicPr>
          <p:nvPr/>
        </p:nvPicPr>
        <p:blipFill>
          <a:blip r:embed="rId4"/>
          <a:stretch>
            <a:fillRect/>
          </a:stretch>
        </p:blipFill>
        <p:spPr>
          <a:xfrm>
            <a:off x="8132856" y="423683"/>
            <a:ext cx="3429000" cy="3429000"/>
          </a:xfrm>
          <a:prstGeom prst="rect">
            <a:avLst/>
          </a:prstGeom>
        </p:spPr>
      </p:pic>
      <p:pic>
        <p:nvPicPr>
          <p:cNvPr id="2" name="Picture 1">
            <a:extLst>
              <a:ext uri="{FF2B5EF4-FFF2-40B4-BE49-F238E27FC236}">
                <a16:creationId xmlns:a16="http://schemas.microsoft.com/office/drawing/2014/main" id="{478DF5F0-55E9-94CC-8A8F-F22100B5E709}"/>
              </a:ext>
            </a:extLst>
          </p:cNvPr>
          <p:cNvPicPr>
            <a:picLocks noChangeAspect="1"/>
          </p:cNvPicPr>
          <p:nvPr/>
        </p:nvPicPr>
        <p:blipFill>
          <a:blip r:embed="rId5"/>
          <a:stretch>
            <a:fillRect/>
          </a:stretch>
        </p:blipFill>
        <p:spPr>
          <a:xfrm>
            <a:off x="0" y="7593481"/>
            <a:ext cx="12192000" cy="6028517"/>
          </a:xfrm>
          <a:prstGeom prst="rect">
            <a:avLst/>
          </a:prstGeom>
        </p:spPr>
      </p:pic>
    </p:spTree>
    <p:extLst>
      <p:ext uri="{BB962C8B-B14F-4D97-AF65-F5344CB8AC3E}">
        <p14:creationId xmlns:p14="http://schemas.microsoft.com/office/powerpoint/2010/main" val="1144066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xEl>
                                              <p:pRg st="2" end="2"/>
                                            </p:txEl>
                                          </p:spTgt>
                                        </p:tgtEl>
                                        <p:attrNameLst>
                                          <p:attrName>style.visibility</p:attrName>
                                        </p:attrNameLst>
                                      </p:cBhvr>
                                      <p:to>
                                        <p:strVal val="visible"/>
                                      </p:to>
                                    </p:set>
                                    <p:anim calcmode="lin" valueType="num">
                                      <p:cBhvr additive="base">
                                        <p:cTn id="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anim calcmode="lin" valueType="num">
                                      <p:cBhvr additive="base">
                                        <p:cTn id="11"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xEl>
                                              <p:pRg st="5" end="5"/>
                                            </p:txEl>
                                          </p:spTgt>
                                        </p:tgtEl>
                                        <p:attrNameLst>
                                          <p:attrName>style.visibility</p:attrName>
                                        </p:attrNameLst>
                                      </p:cBhvr>
                                      <p:to>
                                        <p:strVal val="visible"/>
                                      </p:to>
                                    </p:set>
                                    <p:anim calcmode="lin" valueType="num">
                                      <p:cBhvr additive="base">
                                        <p:cTn id="17"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3">
                                            <p:txEl>
                                              <p:pRg st="5" end="5"/>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3">
                                            <p:txEl>
                                              <p:pRg st="6" end="6"/>
                                            </p:txEl>
                                          </p:spTgt>
                                        </p:tgtEl>
                                        <p:attrNameLst>
                                          <p:attrName>style.visibility</p:attrName>
                                        </p:attrNameLst>
                                      </p:cBhvr>
                                      <p:to>
                                        <p:strVal val="visible"/>
                                      </p:to>
                                    </p:set>
                                    <p:anim calcmode="lin" valueType="num">
                                      <p:cBhvr additive="base">
                                        <p:cTn id="21"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3">
                                            <p:txEl>
                                              <p:pRg st="8" end="8"/>
                                            </p:txEl>
                                          </p:spTgt>
                                        </p:tgtEl>
                                        <p:attrNameLst>
                                          <p:attrName>style.visibility</p:attrName>
                                        </p:attrNameLst>
                                      </p:cBhvr>
                                      <p:to>
                                        <p:strVal val="visible"/>
                                      </p:to>
                                    </p:set>
                                    <p:anim calcmode="lin" valueType="num">
                                      <p:cBhvr additive="base">
                                        <p:cTn id="27" dur="500" fill="hold"/>
                                        <p:tgtEl>
                                          <p:spTgt spid="1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3">
                                            <p:txEl>
                                              <p:pRg st="8" end="8"/>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xEl>
                                              <p:pRg st="9" end="9"/>
                                            </p:txEl>
                                          </p:spTgt>
                                        </p:tgtEl>
                                        <p:attrNameLst>
                                          <p:attrName>style.visibility</p:attrName>
                                        </p:attrNameLst>
                                      </p:cBhvr>
                                      <p:to>
                                        <p:strVal val="visible"/>
                                      </p:to>
                                    </p:set>
                                    <p:anim calcmode="lin" valueType="num">
                                      <p:cBhvr additive="base">
                                        <p:cTn id="31" dur="500" fill="hold"/>
                                        <p:tgtEl>
                                          <p:spTgt spid="1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11" end="11"/>
                                            </p:txEl>
                                          </p:spTgt>
                                        </p:tgtEl>
                                        <p:attrNameLst>
                                          <p:attrName>style.visibility</p:attrName>
                                        </p:attrNameLst>
                                      </p:cBhvr>
                                      <p:to>
                                        <p:strVal val="visible"/>
                                      </p:to>
                                    </p:set>
                                    <p:anim calcmode="lin" valueType="num">
                                      <p:cBhvr additive="base">
                                        <p:cTn id="37" dur="500" fill="hold"/>
                                        <p:tgtEl>
                                          <p:spTgt spid="13">
                                            <p:txEl>
                                              <p:pRg st="11" end="1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11" end="11"/>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3">
                                            <p:txEl>
                                              <p:pRg st="12" end="12"/>
                                            </p:txEl>
                                          </p:spTgt>
                                        </p:tgtEl>
                                        <p:attrNameLst>
                                          <p:attrName>style.visibility</p:attrName>
                                        </p:attrNameLst>
                                      </p:cBhvr>
                                      <p:to>
                                        <p:strVal val="visible"/>
                                      </p:to>
                                    </p:set>
                                    <p:anim calcmode="lin" valueType="num">
                                      <p:cBhvr additive="base">
                                        <p:cTn id="41" dur="500" fill="hold"/>
                                        <p:tgtEl>
                                          <p:spTgt spid="13">
                                            <p:txEl>
                                              <p:pRg st="12" end="1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3">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9D1F6BF1-B091-F44A-94AE-29C9C63B831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83" name="Picture 82">
            <a:extLst>
              <a:ext uri="{FF2B5EF4-FFF2-40B4-BE49-F238E27FC236}">
                <a16:creationId xmlns:a16="http://schemas.microsoft.com/office/drawing/2014/main" id="{C6E2A68C-8AC5-10F4-6E09-A54487CA9ACC}"/>
              </a:ext>
            </a:extLst>
          </p:cNvPr>
          <p:cNvPicPr>
            <a:picLocks noChangeAspect="1"/>
          </p:cNvPicPr>
          <p:nvPr/>
        </p:nvPicPr>
        <p:blipFill>
          <a:blip r:embed="rId3"/>
          <a:stretch>
            <a:fillRect/>
          </a:stretch>
        </p:blipFill>
        <p:spPr>
          <a:xfrm>
            <a:off x="0" y="414741"/>
            <a:ext cx="12192000" cy="6028517"/>
          </a:xfrm>
          <a:prstGeom prst="rect">
            <a:avLst/>
          </a:prstGeom>
        </p:spPr>
      </p:pic>
      <p:sp>
        <p:nvSpPr>
          <p:cNvPr id="2" name="TextBox 7">
            <a:extLst>
              <a:ext uri="{FF2B5EF4-FFF2-40B4-BE49-F238E27FC236}">
                <a16:creationId xmlns:a16="http://schemas.microsoft.com/office/drawing/2014/main" id="{EED649C7-3687-9031-21FE-B42C5F27702B}"/>
              </a:ext>
            </a:extLst>
          </p:cNvPr>
          <p:cNvSpPr txBox="1"/>
          <p:nvPr/>
        </p:nvSpPr>
        <p:spPr>
          <a:xfrm>
            <a:off x="10816283"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3" name="TextBox 2">
            <a:extLst>
              <a:ext uri="{FF2B5EF4-FFF2-40B4-BE49-F238E27FC236}">
                <a16:creationId xmlns:a16="http://schemas.microsoft.com/office/drawing/2014/main" id="{4A3B2786-FFAE-3BD7-7CEE-B6FB182815B3}"/>
              </a:ext>
            </a:extLst>
          </p:cNvPr>
          <p:cNvSpPr txBox="1"/>
          <p:nvPr/>
        </p:nvSpPr>
        <p:spPr>
          <a:xfrm>
            <a:off x="11679816"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Tesseract?</a:t>
            </a:r>
          </a:p>
        </p:txBody>
      </p:sp>
      <p:sp>
        <p:nvSpPr>
          <p:cNvPr id="4" name="TextBox 3">
            <a:extLst>
              <a:ext uri="{FF2B5EF4-FFF2-40B4-BE49-F238E27FC236}">
                <a16:creationId xmlns:a16="http://schemas.microsoft.com/office/drawing/2014/main" id="{2892E4F9-21E2-3363-AB3F-E186700D4F62}"/>
              </a:ext>
            </a:extLst>
          </p:cNvPr>
          <p:cNvSpPr txBox="1"/>
          <p:nvPr/>
        </p:nvSpPr>
        <p:spPr>
          <a:xfrm>
            <a:off x="10221416"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Tesseract OCR (via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pytesseract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84A6E-C879-2E06-7B7B-4A0E4C40273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EF21F3B-401E-1E70-1EEA-C9BA3078238E}"/>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789B8D5D-4BD6-CE58-8607-84B7807A0A2F}"/>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596D5012-F539-675C-1612-EEBC10528C6C}"/>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Tesseract</a:t>
            </a:r>
          </a:p>
        </p:txBody>
      </p:sp>
      <p:sp>
        <p:nvSpPr>
          <p:cNvPr id="16" name="TextBox 15">
            <a:extLst>
              <a:ext uri="{FF2B5EF4-FFF2-40B4-BE49-F238E27FC236}">
                <a16:creationId xmlns:a16="http://schemas.microsoft.com/office/drawing/2014/main" id="{988080C3-FB82-8C8F-85D7-64097F55635C}"/>
              </a:ext>
            </a:extLst>
          </p:cNvPr>
          <p:cNvSpPr txBox="1"/>
          <p:nvPr/>
        </p:nvSpPr>
        <p:spPr>
          <a:xfrm>
            <a:off x="186470" y="1553365"/>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"From Pixels to Words: Understanding Tesseract’s OCR Pipeline"</a:t>
            </a:r>
          </a:p>
        </p:txBody>
      </p:sp>
      <p:sp>
        <p:nvSpPr>
          <p:cNvPr id="10" name="TextBox 9">
            <a:extLst>
              <a:ext uri="{FF2B5EF4-FFF2-40B4-BE49-F238E27FC236}">
                <a16:creationId xmlns:a16="http://schemas.microsoft.com/office/drawing/2014/main" id="{A7843103-98CD-FD50-B76B-C42C610E7B46}"/>
              </a:ext>
            </a:extLst>
          </p:cNvPr>
          <p:cNvSpPr txBox="1"/>
          <p:nvPr/>
        </p:nvSpPr>
        <p:spPr>
          <a:xfrm>
            <a:off x="186470" y="1837309"/>
            <a:ext cx="12261169" cy="4339650"/>
          </a:xfrm>
          <a:prstGeom prst="rect">
            <a:avLst/>
          </a:prstGeom>
          <a:noFill/>
        </p:spPr>
        <p:txBody>
          <a:bodyPr wrap="square">
            <a:spAutoFit/>
          </a:bodyPr>
          <a:lstStyle/>
          <a:p>
            <a:pPr marL="514350" indent="-514350" algn="l">
              <a:spcBef>
                <a:spcPts val="1372"/>
              </a:spcBef>
              <a:spcAft>
                <a:spcPts val="1029"/>
              </a:spcAft>
              <a:buAutoNum type="arabicPeriod"/>
            </a:pPr>
            <a:r>
              <a:rPr lang="en-US" sz="2800" b="1" i="0" dirty="0">
                <a:solidFill>
                  <a:srgbClr val="404040"/>
                </a:solidFill>
                <a:effectLst/>
                <a:latin typeface="quote-cjk-patch"/>
              </a:rPr>
              <a:t>Image Preprocessing:</a:t>
            </a:r>
          </a:p>
          <a:p>
            <a:pPr lvl="1">
              <a:spcBef>
                <a:spcPts val="1372"/>
              </a:spcBef>
              <a:spcAft>
                <a:spcPts val="1029"/>
              </a:spcAft>
            </a:pPr>
            <a:r>
              <a:rPr lang="en-US" sz="2800" i="0" dirty="0">
                <a:solidFill>
                  <a:srgbClr val="404040"/>
                </a:solidFill>
                <a:effectLst/>
                <a:latin typeface="quote-cjk-patch"/>
              </a:rPr>
              <a:t>● </a:t>
            </a:r>
            <a:r>
              <a:rPr lang="en-US" sz="2400" b="1" i="0" dirty="0">
                <a:solidFill>
                  <a:srgbClr val="404040"/>
                </a:solidFill>
                <a:effectLst/>
                <a:latin typeface="quote-cjk-patch"/>
              </a:rPr>
              <a:t>Image Acquisition </a:t>
            </a:r>
            <a:endParaRPr lang="en-US" sz="2400" b="1" dirty="0">
              <a:solidFill>
                <a:srgbClr val="404040"/>
              </a:solidFill>
              <a:latin typeface="quote-cjk-patch"/>
            </a:endParaRPr>
          </a:p>
          <a:p>
            <a:pPr lvl="1">
              <a:spcBef>
                <a:spcPts val="1372"/>
              </a:spcBef>
              <a:spcAft>
                <a:spcPts val="1029"/>
              </a:spcAft>
            </a:pPr>
            <a:r>
              <a:rPr lang="en-US" sz="2400" i="0" dirty="0">
                <a:solidFill>
                  <a:srgbClr val="404040"/>
                </a:solidFill>
                <a:effectLst/>
                <a:latin typeface="quote-cjk-patch"/>
              </a:rPr>
              <a:t>● </a:t>
            </a:r>
            <a:r>
              <a:rPr lang="en-US" sz="2400" b="1" i="0" dirty="0">
                <a:solidFill>
                  <a:srgbClr val="404040"/>
                </a:solidFill>
                <a:effectLst/>
                <a:latin typeface="quote-cjk-patch"/>
              </a:rPr>
              <a:t>preprocessing</a:t>
            </a:r>
            <a:r>
              <a:rPr lang="en-US" sz="2400" i="0" dirty="0">
                <a:solidFill>
                  <a:srgbClr val="404040"/>
                </a:solidFill>
                <a:effectLst/>
                <a:latin typeface="quote-cjk-patch"/>
              </a:rPr>
              <a:t> </a:t>
            </a:r>
          </a:p>
          <a:p>
            <a:pPr marL="1371600" lvl="2" indent="-457200">
              <a:spcBef>
                <a:spcPts val="1372"/>
              </a:spcBef>
              <a:spcAft>
                <a:spcPts val="1029"/>
              </a:spcAft>
              <a:buFontTx/>
              <a:buChar char="-"/>
            </a:pPr>
            <a:r>
              <a:rPr lang="en-US" sz="2400" b="1" i="0" dirty="0">
                <a:solidFill>
                  <a:srgbClr val="404040"/>
                </a:solidFill>
                <a:effectLst/>
                <a:latin typeface="quote-cjk-patch"/>
              </a:rPr>
              <a:t>Rescaling       </a:t>
            </a:r>
            <a:r>
              <a:rPr lang="en-US" sz="2400" i="0" dirty="0">
                <a:solidFill>
                  <a:srgbClr val="404040"/>
                </a:solidFill>
                <a:effectLst/>
                <a:latin typeface="quote-cjk-patch"/>
              </a:rPr>
              <a:t> : Ensuring the image is within a suitable resolution for OCR. </a:t>
            </a:r>
          </a:p>
          <a:p>
            <a:pPr marL="1371600" lvl="2" indent="-457200">
              <a:spcBef>
                <a:spcPts val="1372"/>
              </a:spcBef>
              <a:spcAft>
                <a:spcPts val="1029"/>
              </a:spcAft>
              <a:buFontTx/>
              <a:buChar char="-"/>
            </a:pPr>
            <a:r>
              <a:rPr lang="en-US" sz="2400" b="1" i="0" dirty="0">
                <a:solidFill>
                  <a:srgbClr val="404040"/>
                </a:solidFill>
                <a:effectLst/>
                <a:latin typeface="quote-cjk-patch"/>
              </a:rPr>
              <a:t>Noise Reduction </a:t>
            </a:r>
          </a:p>
          <a:p>
            <a:pPr marL="1371600" lvl="2" indent="-457200">
              <a:spcBef>
                <a:spcPts val="1372"/>
              </a:spcBef>
              <a:spcAft>
                <a:spcPts val="1029"/>
              </a:spcAft>
              <a:buFontTx/>
              <a:buChar char="-"/>
            </a:pPr>
            <a:r>
              <a:rPr lang="en-US" sz="2400" b="1" i="0" dirty="0">
                <a:solidFill>
                  <a:srgbClr val="404040"/>
                </a:solidFill>
                <a:effectLst/>
                <a:latin typeface="quote-cjk-patch"/>
              </a:rPr>
              <a:t>Binarization</a:t>
            </a:r>
            <a:r>
              <a:rPr lang="en-US" sz="2400" i="0" dirty="0">
                <a:solidFill>
                  <a:srgbClr val="404040"/>
                </a:solidFill>
                <a:effectLst/>
                <a:latin typeface="quote-cjk-patch"/>
              </a:rPr>
              <a:t> : Converting the image to a binary (black and white) format to improve contrast and readability of text</a:t>
            </a:r>
          </a:p>
        </p:txBody>
      </p:sp>
      <p:pic>
        <p:nvPicPr>
          <p:cNvPr id="12" name="Picture 11">
            <a:extLst>
              <a:ext uri="{FF2B5EF4-FFF2-40B4-BE49-F238E27FC236}">
                <a16:creationId xmlns:a16="http://schemas.microsoft.com/office/drawing/2014/main" id="{22E71820-B663-0FC7-8007-9D344E05EE65}"/>
              </a:ext>
            </a:extLst>
          </p:cNvPr>
          <p:cNvPicPr>
            <a:picLocks noChangeAspect="1"/>
          </p:cNvPicPr>
          <p:nvPr/>
        </p:nvPicPr>
        <p:blipFill>
          <a:blip r:embed="rId3"/>
          <a:stretch>
            <a:fillRect/>
          </a:stretch>
        </p:blipFill>
        <p:spPr>
          <a:xfrm>
            <a:off x="4994787" y="1804708"/>
            <a:ext cx="2202426" cy="2202426"/>
          </a:xfrm>
          <a:prstGeom prst="rect">
            <a:avLst/>
          </a:prstGeom>
        </p:spPr>
      </p:pic>
      <p:pic>
        <p:nvPicPr>
          <p:cNvPr id="14" name="Picture 13">
            <a:extLst>
              <a:ext uri="{FF2B5EF4-FFF2-40B4-BE49-F238E27FC236}">
                <a16:creationId xmlns:a16="http://schemas.microsoft.com/office/drawing/2014/main" id="{D3A6D46D-C5FA-8E46-6531-9532C39C6428}"/>
              </a:ext>
            </a:extLst>
          </p:cNvPr>
          <p:cNvPicPr>
            <a:picLocks noChangeAspect="1"/>
          </p:cNvPicPr>
          <p:nvPr/>
        </p:nvPicPr>
        <p:blipFill>
          <a:blip r:embed="rId4"/>
          <a:stretch>
            <a:fillRect/>
          </a:stretch>
        </p:blipFill>
        <p:spPr>
          <a:xfrm>
            <a:off x="8383564" y="1804708"/>
            <a:ext cx="2202426" cy="2202426"/>
          </a:xfrm>
          <a:prstGeom prst="rect">
            <a:avLst/>
          </a:prstGeom>
        </p:spPr>
      </p:pic>
      <p:pic>
        <p:nvPicPr>
          <p:cNvPr id="17" name="Picture 16">
            <a:extLst>
              <a:ext uri="{FF2B5EF4-FFF2-40B4-BE49-F238E27FC236}">
                <a16:creationId xmlns:a16="http://schemas.microsoft.com/office/drawing/2014/main" id="{15AF79A6-6093-A528-5309-A1258568B306}"/>
              </a:ext>
            </a:extLst>
          </p:cNvPr>
          <p:cNvPicPr>
            <a:picLocks noChangeAspect="1"/>
          </p:cNvPicPr>
          <p:nvPr/>
        </p:nvPicPr>
        <p:blipFill>
          <a:blip r:embed="rId5"/>
          <a:stretch>
            <a:fillRect/>
          </a:stretch>
        </p:blipFill>
        <p:spPr>
          <a:xfrm>
            <a:off x="6945596" y="2344164"/>
            <a:ext cx="1182329" cy="1182329"/>
          </a:xfrm>
          <a:prstGeom prst="rect">
            <a:avLst/>
          </a:prstGeom>
        </p:spPr>
      </p:pic>
    </p:spTree>
    <p:extLst>
      <p:ext uri="{BB962C8B-B14F-4D97-AF65-F5344CB8AC3E}">
        <p14:creationId xmlns:p14="http://schemas.microsoft.com/office/powerpoint/2010/main" val="1232694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305C0A-94CC-7CEC-E9C8-D3C23759B58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9B48B88-09AA-1D62-10A8-3DE92E9533C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FD53DA57-E537-CD72-E3E5-6B67C081BCA5}"/>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AE389150-0292-FE91-15C7-267942F457F0}"/>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Tesseract</a:t>
            </a:r>
          </a:p>
        </p:txBody>
      </p:sp>
      <p:sp>
        <p:nvSpPr>
          <p:cNvPr id="16" name="TextBox 15">
            <a:extLst>
              <a:ext uri="{FF2B5EF4-FFF2-40B4-BE49-F238E27FC236}">
                <a16:creationId xmlns:a16="http://schemas.microsoft.com/office/drawing/2014/main" id="{08C7E190-AC83-840E-25A0-559FCE70B340}"/>
              </a:ext>
            </a:extLst>
          </p:cNvPr>
          <p:cNvSpPr txBox="1"/>
          <p:nvPr/>
        </p:nvSpPr>
        <p:spPr>
          <a:xfrm>
            <a:off x="186470" y="1553365"/>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"From Pixels to Words: Understanding Tesseract’s OCR Pipeline"</a:t>
            </a:r>
          </a:p>
        </p:txBody>
      </p:sp>
      <p:sp>
        <p:nvSpPr>
          <p:cNvPr id="10" name="TextBox 9">
            <a:extLst>
              <a:ext uri="{FF2B5EF4-FFF2-40B4-BE49-F238E27FC236}">
                <a16:creationId xmlns:a16="http://schemas.microsoft.com/office/drawing/2014/main" id="{7AF30B0C-F2D2-F6B2-F441-2EC51E855A87}"/>
              </a:ext>
            </a:extLst>
          </p:cNvPr>
          <p:cNvSpPr txBox="1"/>
          <p:nvPr/>
        </p:nvSpPr>
        <p:spPr>
          <a:xfrm>
            <a:off x="186470" y="2537943"/>
            <a:ext cx="12261169" cy="3724096"/>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2. Text Localization:</a:t>
            </a:r>
          </a:p>
          <a:p>
            <a:pPr lvl="1">
              <a:spcBef>
                <a:spcPts val="1372"/>
              </a:spcBef>
              <a:spcAft>
                <a:spcPts val="1029"/>
              </a:spcAft>
            </a:pPr>
            <a:r>
              <a:rPr lang="en-US" sz="2400" i="0" dirty="0">
                <a:solidFill>
                  <a:srgbClr val="404040"/>
                </a:solidFill>
                <a:effectLst/>
                <a:latin typeface="quote-cjk-patch"/>
              </a:rPr>
              <a:t>● Tesseract employs techniques to locate and isolate regions of the image that likely contain text (text localization). This step is crucial for reducing computational effort and focusing OCR processing only on relevant areas.</a:t>
            </a:r>
          </a:p>
          <a:p>
            <a:pPr algn="l">
              <a:spcBef>
                <a:spcPts val="1372"/>
              </a:spcBef>
              <a:spcAft>
                <a:spcPts val="1029"/>
              </a:spcAft>
              <a:buNone/>
            </a:pPr>
            <a:r>
              <a:rPr lang="en-US" sz="2800" b="1" i="0" dirty="0">
                <a:solidFill>
                  <a:srgbClr val="404040"/>
                </a:solidFill>
                <a:effectLst/>
                <a:latin typeface="quote-cjk-patch"/>
              </a:rPr>
              <a:t>3. Page Segmentation:</a:t>
            </a:r>
          </a:p>
          <a:p>
            <a:pPr lvl="1">
              <a:spcBef>
                <a:spcPts val="1372"/>
              </a:spcBef>
              <a:spcAft>
                <a:spcPts val="1029"/>
              </a:spcAft>
            </a:pPr>
            <a:r>
              <a:rPr lang="en-US" sz="2400" i="0" dirty="0">
                <a:solidFill>
                  <a:srgbClr val="404040"/>
                </a:solidFill>
                <a:effectLst/>
                <a:latin typeface="quote-cjk-patch"/>
              </a:rPr>
              <a:t>● Tesseract applies page segmentation algorithms to determine the layout and structure of text on the image. This step categorizes the image into segments</a:t>
            </a:r>
          </a:p>
        </p:txBody>
      </p:sp>
      <p:pic>
        <p:nvPicPr>
          <p:cNvPr id="4" name="Picture 3">
            <a:extLst>
              <a:ext uri="{FF2B5EF4-FFF2-40B4-BE49-F238E27FC236}">
                <a16:creationId xmlns:a16="http://schemas.microsoft.com/office/drawing/2014/main" id="{269E2B65-5F65-64F8-057B-F3C8BD51ECA2}"/>
              </a:ext>
            </a:extLst>
          </p:cNvPr>
          <p:cNvPicPr>
            <a:picLocks noChangeAspect="1"/>
          </p:cNvPicPr>
          <p:nvPr/>
        </p:nvPicPr>
        <p:blipFill>
          <a:blip r:embed="rId3"/>
          <a:stretch>
            <a:fillRect/>
          </a:stretch>
        </p:blipFill>
        <p:spPr>
          <a:xfrm>
            <a:off x="3441634" y="2172828"/>
            <a:ext cx="1212153" cy="1212153"/>
          </a:xfrm>
          <a:prstGeom prst="rect">
            <a:avLst/>
          </a:prstGeom>
        </p:spPr>
      </p:pic>
      <p:pic>
        <p:nvPicPr>
          <p:cNvPr id="6" name="Picture 5">
            <a:extLst>
              <a:ext uri="{FF2B5EF4-FFF2-40B4-BE49-F238E27FC236}">
                <a16:creationId xmlns:a16="http://schemas.microsoft.com/office/drawing/2014/main" id="{3C332031-4936-A312-68D6-A77FA34B0B9E}"/>
              </a:ext>
            </a:extLst>
          </p:cNvPr>
          <p:cNvPicPr>
            <a:picLocks noChangeAspect="1"/>
          </p:cNvPicPr>
          <p:nvPr/>
        </p:nvPicPr>
        <p:blipFill>
          <a:blip r:embed="rId4"/>
          <a:stretch>
            <a:fillRect/>
          </a:stretch>
        </p:blipFill>
        <p:spPr>
          <a:xfrm>
            <a:off x="3746090" y="4337981"/>
            <a:ext cx="1212153" cy="1212153"/>
          </a:xfrm>
          <a:prstGeom prst="rect">
            <a:avLst/>
          </a:prstGeom>
        </p:spPr>
      </p:pic>
    </p:spTree>
    <p:extLst>
      <p:ext uri="{BB962C8B-B14F-4D97-AF65-F5344CB8AC3E}">
        <p14:creationId xmlns:p14="http://schemas.microsoft.com/office/powerpoint/2010/main" val="27475322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01C6B-CF5A-1768-B3CC-A3D7E5F6EC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BF8DF25-5BFF-6097-AC31-8C22061AF573}"/>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DF09F212-7671-A5E7-F497-F19608BF52F5}"/>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85F401B0-1F9E-2E5B-2B4A-C34D4D7B41F8}"/>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Tesseract</a:t>
            </a:r>
          </a:p>
        </p:txBody>
      </p:sp>
      <p:sp>
        <p:nvSpPr>
          <p:cNvPr id="16" name="TextBox 15">
            <a:extLst>
              <a:ext uri="{FF2B5EF4-FFF2-40B4-BE49-F238E27FC236}">
                <a16:creationId xmlns:a16="http://schemas.microsoft.com/office/drawing/2014/main" id="{C56C3A26-CF39-3973-4B53-703CD6829686}"/>
              </a:ext>
            </a:extLst>
          </p:cNvPr>
          <p:cNvSpPr txBox="1"/>
          <p:nvPr/>
        </p:nvSpPr>
        <p:spPr>
          <a:xfrm>
            <a:off x="186470" y="1553365"/>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"From Pixels to Words: Understanding Tesseract’s OCR Pipeline"</a:t>
            </a:r>
          </a:p>
        </p:txBody>
      </p:sp>
      <p:sp>
        <p:nvSpPr>
          <p:cNvPr id="10" name="TextBox 9">
            <a:extLst>
              <a:ext uri="{FF2B5EF4-FFF2-40B4-BE49-F238E27FC236}">
                <a16:creationId xmlns:a16="http://schemas.microsoft.com/office/drawing/2014/main" id="{271BFA38-4545-8115-E70F-072093AC27FC}"/>
              </a:ext>
            </a:extLst>
          </p:cNvPr>
          <p:cNvSpPr txBox="1"/>
          <p:nvPr/>
        </p:nvSpPr>
        <p:spPr>
          <a:xfrm>
            <a:off x="186470" y="2384286"/>
            <a:ext cx="12261169" cy="4031873"/>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4. Optical Character Recognition:</a:t>
            </a:r>
          </a:p>
          <a:p>
            <a:pPr lvl="1">
              <a:spcBef>
                <a:spcPts val="1372"/>
              </a:spcBef>
              <a:spcAft>
                <a:spcPts val="1029"/>
              </a:spcAft>
            </a:pPr>
            <a:r>
              <a:rPr lang="en-US" sz="2400" i="0" dirty="0">
                <a:solidFill>
                  <a:srgbClr val="404040"/>
                </a:solidFill>
                <a:effectLst/>
                <a:latin typeface="quote-cjk-patch"/>
              </a:rPr>
              <a:t>● Tesseract utilizes OCR algorithms, which can vary depending on the version and configuration (`--</a:t>
            </a:r>
            <a:r>
              <a:rPr lang="en-US" sz="2400" i="0" dirty="0" err="1">
                <a:solidFill>
                  <a:srgbClr val="404040"/>
                </a:solidFill>
                <a:effectLst/>
                <a:latin typeface="quote-cjk-patch"/>
              </a:rPr>
              <a:t>oem</a:t>
            </a:r>
            <a:r>
              <a:rPr lang="en-US" sz="2400" i="0" dirty="0">
                <a:solidFill>
                  <a:srgbClr val="404040"/>
                </a:solidFill>
                <a:effectLst/>
                <a:latin typeface="quote-cjk-patch"/>
              </a:rPr>
              <a:t>` option), to recognize and convert patterns of pixels into meaningful characters.</a:t>
            </a:r>
          </a:p>
          <a:p>
            <a:pPr lvl="1">
              <a:spcBef>
                <a:spcPts val="1372"/>
              </a:spcBef>
              <a:spcAft>
                <a:spcPts val="1029"/>
              </a:spcAft>
            </a:pPr>
            <a:r>
              <a:rPr lang="en-US" sz="2400" i="0" dirty="0">
                <a:solidFill>
                  <a:srgbClr val="404040"/>
                </a:solidFill>
                <a:effectLst/>
                <a:latin typeface="quote-cjk-patch"/>
              </a:rPr>
              <a:t>● Tesseract extracts features from text segments and matches these features against its trained models to identify characters and words.</a:t>
            </a:r>
          </a:p>
          <a:p>
            <a:pPr lvl="1">
              <a:spcBef>
                <a:spcPts val="1372"/>
              </a:spcBef>
              <a:spcAft>
                <a:spcPts val="1029"/>
              </a:spcAft>
            </a:pPr>
            <a:r>
              <a:rPr lang="en-US" sz="2400" i="0" dirty="0">
                <a:solidFill>
                  <a:srgbClr val="404040"/>
                </a:solidFill>
                <a:effectLst/>
                <a:latin typeface="quote-cjk-patch"/>
              </a:rPr>
              <a:t>● Tesseract integrates language-specific models (trained data files) to interpret text in multiple languages</a:t>
            </a:r>
          </a:p>
        </p:txBody>
      </p:sp>
      <p:pic>
        <p:nvPicPr>
          <p:cNvPr id="5" name="Picture 4">
            <a:extLst>
              <a:ext uri="{FF2B5EF4-FFF2-40B4-BE49-F238E27FC236}">
                <a16:creationId xmlns:a16="http://schemas.microsoft.com/office/drawing/2014/main" id="{176D8FB2-6652-8CE8-2250-C0800D7E0877}"/>
              </a:ext>
            </a:extLst>
          </p:cNvPr>
          <p:cNvPicPr>
            <a:picLocks noChangeAspect="1"/>
          </p:cNvPicPr>
          <p:nvPr/>
        </p:nvPicPr>
        <p:blipFill>
          <a:blip r:embed="rId3"/>
          <a:stretch>
            <a:fillRect/>
          </a:stretch>
        </p:blipFill>
        <p:spPr>
          <a:xfrm>
            <a:off x="10775613" y="2042989"/>
            <a:ext cx="1386011" cy="1386011"/>
          </a:xfrm>
          <a:prstGeom prst="rect">
            <a:avLst/>
          </a:prstGeom>
        </p:spPr>
      </p:pic>
    </p:spTree>
    <p:extLst>
      <p:ext uri="{BB962C8B-B14F-4D97-AF65-F5344CB8AC3E}">
        <p14:creationId xmlns:p14="http://schemas.microsoft.com/office/powerpoint/2010/main" val="3887693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678CB-060D-BE75-8A02-9B045809AC7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D3DCACD-D3C6-ADB1-3742-C60FCF74EA12}"/>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2A058A29-7260-6756-AD7C-D884AF83A816}"/>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A3C8ED53-859F-78B6-C82C-893262AF8646}"/>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Tesseract</a:t>
            </a:r>
          </a:p>
        </p:txBody>
      </p:sp>
      <p:sp>
        <p:nvSpPr>
          <p:cNvPr id="16" name="TextBox 15">
            <a:extLst>
              <a:ext uri="{FF2B5EF4-FFF2-40B4-BE49-F238E27FC236}">
                <a16:creationId xmlns:a16="http://schemas.microsoft.com/office/drawing/2014/main" id="{4E6E2BA6-D766-5283-79E4-01BB576F6127}"/>
              </a:ext>
            </a:extLst>
          </p:cNvPr>
          <p:cNvSpPr txBox="1"/>
          <p:nvPr/>
        </p:nvSpPr>
        <p:spPr>
          <a:xfrm>
            <a:off x="186470" y="1553365"/>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"From Pixels to Words: Understanding Tesseract’s OCR Pipeline"</a:t>
            </a:r>
          </a:p>
        </p:txBody>
      </p:sp>
      <p:sp>
        <p:nvSpPr>
          <p:cNvPr id="10" name="TextBox 9">
            <a:extLst>
              <a:ext uri="{FF2B5EF4-FFF2-40B4-BE49-F238E27FC236}">
                <a16:creationId xmlns:a16="http://schemas.microsoft.com/office/drawing/2014/main" id="{7D36E8B2-5AE8-DB56-19D7-3F3203D3C3B1}"/>
              </a:ext>
            </a:extLst>
          </p:cNvPr>
          <p:cNvSpPr txBox="1"/>
          <p:nvPr/>
        </p:nvSpPr>
        <p:spPr>
          <a:xfrm>
            <a:off x="186470" y="1942446"/>
            <a:ext cx="12261169" cy="4708981"/>
          </a:xfrm>
          <a:prstGeom prst="rect">
            <a:avLst/>
          </a:prstGeom>
          <a:noFill/>
        </p:spPr>
        <p:txBody>
          <a:bodyPr wrap="square">
            <a:spAutoFit/>
          </a:bodyPr>
          <a:lstStyle/>
          <a:p>
            <a:pPr algn="l">
              <a:spcBef>
                <a:spcPts val="1372"/>
              </a:spcBef>
              <a:spcAft>
                <a:spcPts val="1029"/>
              </a:spcAft>
              <a:buNone/>
            </a:pPr>
            <a:r>
              <a:rPr lang="en-US" sz="2800" b="1" i="0" dirty="0">
                <a:solidFill>
                  <a:srgbClr val="404040"/>
                </a:solidFill>
                <a:effectLst/>
                <a:latin typeface="quote-cjk-patch"/>
              </a:rPr>
              <a:t>5. Post-Processing:</a:t>
            </a:r>
          </a:p>
          <a:p>
            <a:pPr marL="800100" lvl="1" indent="-342900">
              <a:spcBef>
                <a:spcPts val="1372"/>
              </a:spcBef>
              <a:spcAft>
                <a:spcPts val="1029"/>
              </a:spcAft>
              <a:buFontTx/>
              <a:buChar char="-"/>
            </a:pPr>
            <a:r>
              <a:rPr lang="en-US" sz="2400" i="0" dirty="0">
                <a:solidFill>
                  <a:srgbClr val="404040"/>
                </a:solidFill>
                <a:effectLst/>
                <a:latin typeface="quote-cjk-patch"/>
              </a:rPr>
              <a:t>Tesseract may apply additional algorithms to refine and improve recognition results:</a:t>
            </a:r>
          </a:p>
          <a:p>
            <a:pPr lvl="2">
              <a:spcBef>
                <a:spcPts val="1372"/>
              </a:spcBef>
              <a:spcAft>
                <a:spcPts val="1029"/>
              </a:spcAft>
            </a:pPr>
            <a:r>
              <a:rPr lang="en-US" sz="2400" i="0" dirty="0">
                <a:solidFill>
                  <a:srgbClr val="404040"/>
                </a:solidFill>
                <a:effectLst/>
                <a:latin typeface="quote-cjk-patch"/>
              </a:rPr>
              <a:t>● </a:t>
            </a:r>
            <a:r>
              <a:rPr lang="en-US" sz="2400" b="1" i="0" dirty="0">
                <a:solidFill>
                  <a:srgbClr val="404040"/>
                </a:solidFill>
                <a:effectLst/>
                <a:latin typeface="quote-cjk-patch"/>
              </a:rPr>
              <a:t>Spell Checking : </a:t>
            </a:r>
            <a:r>
              <a:rPr lang="en-US" sz="2400" i="0" dirty="0">
                <a:solidFill>
                  <a:srgbClr val="404040"/>
                </a:solidFill>
                <a:effectLst/>
                <a:latin typeface="quote-cjk-patch"/>
              </a:rPr>
              <a:t>Correcting recognized text based on dictionary checks.</a:t>
            </a:r>
          </a:p>
          <a:p>
            <a:pPr lvl="2">
              <a:spcBef>
                <a:spcPts val="1372"/>
              </a:spcBef>
              <a:spcAft>
                <a:spcPts val="1029"/>
              </a:spcAft>
            </a:pPr>
            <a:r>
              <a:rPr lang="en-US" sz="2400" i="0" dirty="0">
                <a:solidFill>
                  <a:srgbClr val="404040"/>
                </a:solidFill>
                <a:effectLst/>
                <a:latin typeface="quote-cjk-patch"/>
              </a:rPr>
              <a:t>● </a:t>
            </a:r>
            <a:r>
              <a:rPr lang="en-US" sz="2400" b="1" i="0" dirty="0">
                <a:solidFill>
                  <a:srgbClr val="404040"/>
                </a:solidFill>
                <a:effectLst/>
                <a:latin typeface="quote-cjk-patch"/>
              </a:rPr>
              <a:t>Format Reconstruction: </a:t>
            </a:r>
            <a:r>
              <a:rPr lang="en-US" sz="2400" i="0" dirty="0">
                <a:solidFill>
                  <a:srgbClr val="404040"/>
                </a:solidFill>
                <a:effectLst/>
                <a:latin typeface="quote-cjk-patch"/>
              </a:rPr>
              <a:t>Reconstructing the recognized text into structured           formats like paragraphs or tables. </a:t>
            </a:r>
          </a:p>
          <a:p>
            <a:pPr algn="l">
              <a:spcBef>
                <a:spcPts val="1372"/>
              </a:spcBef>
              <a:spcAft>
                <a:spcPts val="1029"/>
              </a:spcAft>
              <a:buNone/>
            </a:pPr>
            <a:r>
              <a:rPr lang="en-US" sz="2800" b="1" i="0" dirty="0">
                <a:solidFill>
                  <a:srgbClr val="404040"/>
                </a:solidFill>
                <a:effectLst/>
                <a:latin typeface="quote-cjk-patch"/>
              </a:rPr>
              <a:t>6. Output:</a:t>
            </a:r>
          </a:p>
          <a:p>
            <a:pPr lvl="1">
              <a:spcBef>
                <a:spcPts val="1372"/>
              </a:spcBef>
              <a:spcAft>
                <a:spcPts val="1029"/>
              </a:spcAft>
            </a:pPr>
            <a:r>
              <a:rPr lang="en-US" sz="2400" i="0" dirty="0">
                <a:solidFill>
                  <a:srgbClr val="404040"/>
                </a:solidFill>
                <a:effectLst/>
                <a:latin typeface="quote-cjk-patch"/>
              </a:rPr>
              <a:t>-   Finally, Tesseract outputs the recognized text in a digital format that can be further processed or utilized by other applications.</a:t>
            </a:r>
          </a:p>
        </p:txBody>
      </p:sp>
      <p:pic>
        <p:nvPicPr>
          <p:cNvPr id="11" name="Picture 10">
            <a:extLst>
              <a:ext uri="{FF2B5EF4-FFF2-40B4-BE49-F238E27FC236}">
                <a16:creationId xmlns:a16="http://schemas.microsoft.com/office/drawing/2014/main" id="{2317800E-E3AE-EB05-6C07-01E453523F01}"/>
              </a:ext>
            </a:extLst>
          </p:cNvPr>
          <p:cNvPicPr>
            <a:picLocks noChangeAspect="1"/>
          </p:cNvPicPr>
          <p:nvPr/>
        </p:nvPicPr>
        <p:blipFill>
          <a:blip r:embed="rId3"/>
          <a:stretch>
            <a:fillRect/>
          </a:stretch>
        </p:blipFill>
        <p:spPr>
          <a:xfrm>
            <a:off x="10774024" y="3884892"/>
            <a:ext cx="1081548" cy="1081548"/>
          </a:xfrm>
          <a:prstGeom prst="rect">
            <a:avLst/>
          </a:prstGeom>
        </p:spPr>
      </p:pic>
      <p:pic>
        <p:nvPicPr>
          <p:cNvPr id="13" name="Picture 12">
            <a:extLst>
              <a:ext uri="{FF2B5EF4-FFF2-40B4-BE49-F238E27FC236}">
                <a16:creationId xmlns:a16="http://schemas.microsoft.com/office/drawing/2014/main" id="{C6A4450B-A7F5-C007-248A-8C2E3B41AC03}"/>
              </a:ext>
            </a:extLst>
          </p:cNvPr>
          <p:cNvPicPr>
            <a:picLocks noChangeAspect="1"/>
          </p:cNvPicPr>
          <p:nvPr/>
        </p:nvPicPr>
        <p:blipFill>
          <a:blip r:embed="rId4"/>
          <a:stretch>
            <a:fillRect/>
          </a:stretch>
        </p:blipFill>
        <p:spPr>
          <a:xfrm>
            <a:off x="10253257" y="3134032"/>
            <a:ext cx="875071" cy="875071"/>
          </a:xfrm>
          <a:prstGeom prst="rect">
            <a:avLst/>
          </a:prstGeom>
        </p:spPr>
      </p:pic>
    </p:spTree>
    <p:extLst>
      <p:ext uri="{BB962C8B-B14F-4D97-AF65-F5344CB8AC3E}">
        <p14:creationId xmlns:p14="http://schemas.microsoft.com/office/powerpoint/2010/main" val="3607687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1E384-7002-2AEE-E937-FD94C6CCF48B}"/>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7711B1AD-EB0B-8140-4804-1138B7B48AA4}"/>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pic>
        <p:nvPicPr>
          <p:cNvPr id="7" name="Picture 6">
            <a:extLst>
              <a:ext uri="{FF2B5EF4-FFF2-40B4-BE49-F238E27FC236}">
                <a16:creationId xmlns:a16="http://schemas.microsoft.com/office/drawing/2014/main" id="{F8EB6A64-6E17-339D-40BC-A859B7FC28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25271" y="-125506"/>
            <a:ext cx="17445318" cy="7117976"/>
          </a:xfrm>
          <a:prstGeom prst="rect">
            <a:avLst/>
          </a:prstGeom>
        </p:spPr>
      </p:pic>
      <p:sp>
        <p:nvSpPr>
          <p:cNvPr id="15" name="TextBox 14">
            <a:extLst>
              <a:ext uri="{FF2B5EF4-FFF2-40B4-BE49-F238E27FC236}">
                <a16:creationId xmlns:a16="http://schemas.microsoft.com/office/drawing/2014/main" id="{474D9614-7BD1-E14A-4616-737654AF5BC7}"/>
              </a:ext>
            </a:extLst>
          </p:cNvPr>
          <p:cNvSpPr txBox="1"/>
          <p:nvPr/>
        </p:nvSpPr>
        <p:spPr>
          <a:xfrm>
            <a:off x="1065846" y="2705725"/>
            <a:ext cx="4374409" cy="1446550"/>
          </a:xfrm>
          <a:prstGeom prst="rect">
            <a:avLst/>
          </a:prstGeom>
          <a:noFill/>
        </p:spPr>
        <p:txBody>
          <a:bodyPr wrap="square">
            <a:spAutoFit/>
          </a:bodyPr>
          <a:lstStyle/>
          <a:p>
            <a:pPr marL="66675" marR="520700" algn="ctr">
              <a:buNone/>
            </a:pPr>
            <a:r>
              <a:rPr lang="en-US" sz="4400" b="1" dirty="0">
                <a:effectLst/>
                <a:latin typeface="Times New Roman" panose="02020603050405020304" pitchFamily="18" charset="0"/>
                <a:ea typeface="Times New Roman" panose="02020603050405020304" pitchFamily="18" charset="0"/>
              </a:rPr>
              <a:t>Youssef Aly Elsayed </a:t>
            </a:r>
          </a:p>
        </p:txBody>
      </p:sp>
      <p:pic>
        <p:nvPicPr>
          <p:cNvPr id="4" name="Picture 3">
            <a:extLst>
              <a:ext uri="{FF2B5EF4-FFF2-40B4-BE49-F238E27FC236}">
                <a16:creationId xmlns:a16="http://schemas.microsoft.com/office/drawing/2014/main" id="{5F065BF1-1E05-9B93-1A1E-E7CC8E616D0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225553" y="1237496"/>
            <a:ext cx="3460376" cy="4374409"/>
          </a:xfrm>
          <a:prstGeom prst="rect">
            <a:avLst/>
          </a:prstGeom>
        </p:spPr>
      </p:pic>
      <p:pic>
        <p:nvPicPr>
          <p:cNvPr id="2" name="Picture 1">
            <a:extLst>
              <a:ext uri="{FF2B5EF4-FFF2-40B4-BE49-F238E27FC236}">
                <a16:creationId xmlns:a16="http://schemas.microsoft.com/office/drawing/2014/main" id="{5EB4DDE3-EA88-E4E4-6CE3-A91FE43E396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3315327" y="0"/>
            <a:ext cx="6590070" cy="6858000"/>
          </a:xfrm>
          <a:prstGeom prst="rect">
            <a:avLst/>
          </a:prstGeom>
        </p:spPr>
      </p:pic>
    </p:spTree>
    <p:extLst>
      <p:ext uri="{BB962C8B-B14F-4D97-AF65-F5344CB8AC3E}">
        <p14:creationId xmlns:p14="http://schemas.microsoft.com/office/powerpoint/2010/main" val="38338464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CA0569-7BF2-8F52-1CF7-575A67BDE3E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730B86A-484F-6878-02FE-538CB7431EBA}"/>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FC906441-7567-03B2-9A3D-7562D4C6E8C6}"/>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B6DD7F72-6832-6783-D344-A541A5829251}"/>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Tesseract?</a:t>
            </a:r>
          </a:p>
        </p:txBody>
      </p:sp>
      <p:sp>
        <p:nvSpPr>
          <p:cNvPr id="10" name="TextBox 9">
            <a:extLst>
              <a:ext uri="{FF2B5EF4-FFF2-40B4-BE49-F238E27FC236}">
                <a16:creationId xmlns:a16="http://schemas.microsoft.com/office/drawing/2014/main" id="{324DDFF0-0093-CCC5-A7A1-F4F499DCEE14}"/>
              </a:ext>
            </a:extLst>
          </p:cNvPr>
          <p:cNvSpPr txBox="1"/>
          <p:nvPr/>
        </p:nvSpPr>
        <p:spPr>
          <a:xfrm>
            <a:off x="206134" y="1450157"/>
            <a:ext cx="12261169" cy="5121915"/>
          </a:xfrm>
          <a:prstGeom prst="rect">
            <a:avLst/>
          </a:prstGeom>
          <a:noFill/>
        </p:spPr>
        <p:txBody>
          <a:bodyPr wrap="square">
            <a:spAutoFit/>
          </a:bodyPr>
          <a:lstStyle/>
          <a:p>
            <a:pPr algn="l">
              <a:spcBef>
                <a:spcPts val="1372"/>
              </a:spcBef>
              <a:spcAft>
                <a:spcPts val="1029"/>
              </a:spcAft>
              <a:buNone/>
            </a:pPr>
            <a:r>
              <a:rPr lang="en-US" sz="2400" b="1" i="0" dirty="0">
                <a:solidFill>
                  <a:srgbClr val="404040"/>
                </a:solidFill>
                <a:effectLst/>
                <a:latin typeface="quote-cjk-patch"/>
              </a:rPr>
              <a:t>1. Open-Source &amp; Free</a:t>
            </a:r>
            <a:endParaRPr lang="en-US" sz="24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400" b="0" i="0" dirty="0">
                <a:solidFill>
                  <a:srgbClr val="404040"/>
                </a:solidFill>
                <a:effectLst/>
                <a:latin typeface="quote-cjk-patch"/>
              </a:rPr>
              <a:t>Unlike commercial OCR engines (like ABBYY FineReader or Adobe Acrobat), Tesseract is </a:t>
            </a:r>
            <a:r>
              <a:rPr lang="en-US" sz="2400" b="1" i="0" dirty="0">
                <a:solidFill>
                  <a:srgbClr val="404040"/>
                </a:solidFill>
                <a:effectLst/>
                <a:latin typeface="quote-cjk-patch"/>
              </a:rPr>
              <a:t>completely free</a:t>
            </a:r>
            <a:r>
              <a:rPr lang="en-US" sz="2400" b="0" i="0" dirty="0">
                <a:solidFill>
                  <a:srgbClr val="404040"/>
                </a:solidFill>
                <a:effectLst/>
                <a:latin typeface="quote-cjk-patch"/>
              </a:rPr>
              <a:t> and open-source .</a:t>
            </a:r>
          </a:p>
          <a:p>
            <a:pPr lvl="1">
              <a:lnSpc>
                <a:spcPts val="2143"/>
              </a:lnSpc>
              <a:spcBef>
                <a:spcPts val="300"/>
              </a:spcBef>
              <a:spcAft>
                <a:spcPts val="1029"/>
              </a:spcAft>
              <a:buFont typeface="Arial" panose="020B0604020202020204" pitchFamily="34" charset="0"/>
              <a:buChar char="•"/>
            </a:pPr>
            <a:r>
              <a:rPr lang="en-US" sz="2400" b="0" i="0" dirty="0">
                <a:solidFill>
                  <a:srgbClr val="404040"/>
                </a:solidFill>
                <a:effectLst/>
                <a:latin typeface="quote-cjk-patch"/>
              </a:rPr>
              <a:t>No licensing restrictions, making it ideal for research and commercial applications.</a:t>
            </a:r>
          </a:p>
          <a:p>
            <a:pPr algn="l">
              <a:spcBef>
                <a:spcPts val="1372"/>
              </a:spcBef>
              <a:spcAft>
                <a:spcPts val="1029"/>
              </a:spcAft>
              <a:buNone/>
            </a:pPr>
            <a:r>
              <a:rPr lang="en-US" sz="2400" b="1" i="0" dirty="0">
                <a:solidFill>
                  <a:srgbClr val="404040"/>
                </a:solidFill>
                <a:effectLst/>
                <a:latin typeface="quote-cjk-patch"/>
              </a:rPr>
              <a:t>2. High Accuracy </a:t>
            </a:r>
            <a:endParaRPr lang="en-US" sz="2400" b="0" i="0" dirty="0">
              <a:solidFill>
                <a:srgbClr val="404040"/>
              </a:solidFill>
              <a:effectLst/>
              <a:latin typeface="quote-cjk-patch"/>
            </a:endParaRPr>
          </a:p>
          <a:p>
            <a:pPr lvl="1">
              <a:lnSpc>
                <a:spcPts val="2143"/>
              </a:lnSpc>
              <a:spcBef>
                <a:spcPts val="300"/>
              </a:spcBef>
              <a:spcAft>
                <a:spcPts val="1029"/>
              </a:spcAft>
              <a:buFont typeface="Arial" panose="020B0604020202020204" pitchFamily="34" charset="0"/>
              <a:buChar char="•"/>
            </a:pPr>
            <a:r>
              <a:rPr lang="en-US" sz="2400" b="0" i="0" dirty="0">
                <a:solidFill>
                  <a:srgbClr val="404040"/>
                </a:solidFill>
                <a:effectLst/>
                <a:latin typeface="quote-cjk-patch"/>
              </a:rPr>
              <a:t>Works well for </a:t>
            </a:r>
            <a:r>
              <a:rPr lang="en-US" sz="2400" b="1" i="0" dirty="0">
                <a:solidFill>
                  <a:srgbClr val="404040"/>
                </a:solidFill>
                <a:effectLst/>
                <a:latin typeface="quote-cjk-patch"/>
              </a:rPr>
              <a:t>printed text</a:t>
            </a:r>
            <a:r>
              <a:rPr lang="en-US" sz="2400" b="0" i="0" dirty="0">
                <a:solidFill>
                  <a:srgbClr val="404040"/>
                </a:solidFill>
                <a:effectLst/>
                <a:latin typeface="quote-cjk-patch"/>
              </a:rPr>
              <a:t> and moderately well for </a:t>
            </a:r>
            <a:r>
              <a:rPr lang="en-US" sz="2400" b="1" i="0" dirty="0">
                <a:solidFill>
                  <a:srgbClr val="404040"/>
                </a:solidFill>
                <a:effectLst/>
                <a:latin typeface="quote-cjk-patch"/>
              </a:rPr>
              <a:t>handwritten text</a:t>
            </a:r>
            <a:r>
              <a:rPr lang="en-US" sz="2400" b="0" i="0" dirty="0">
                <a:solidFill>
                  <a:srgbClr val="404040"/>
                </a:solidFill>
                <a:effectLst/>
                <a:latin typeface="quote-cjk-patch"/>
              </a:rPr>
              <a:t> (with fine-tuning).</a:t>
            </a:r>
          </a:p>
          <a:p>
            <a:pPr algn="l">
              <a:spcBef>
                <a:spcPts val="1372"/>
              </a:spcBef>
              <a:spcAft>
                <a:spcPts val="1029"/>
              </a:spcAft>
              <a:buNone/>
            </a:pPr>
            <a:r>
              <a:rPr lang="en-US" sz="2400" b="1" i="0" dirty="0">
                <a:solidFill>
                  <a:srgbClr val="404040"/>
                </a:solidFill>
                <a:effectLst/>
                <a:latin typeface="quote-cjk-patch"/>
              </a:rPr>
              <a:t>3. Multi-Language Support</a:t>
            </a:r>
            <a:endParaRPr lang="en-US" sz="24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400" b="0" i="0" dirty="0">
                <a:solidFill>
                  <a:srgbClr val="404040"/>
                </a:solidFill>
                <a:effectLst/>
                <a:latin typeface="quote-cjk-patch"/>
              </a:rPr>
              <a:t>Supports </a:t>
            </a:r>
            <a:r>
              <a:rPr lang="en-US" sz="2400" b="1" i="0" dirty="0">
                <a:solidFill>
                  <a:srgbClr val="404040"/>
                </a:solidFill>
                <a:effectLst/>
                <a:latin typeface="quote-cjk-patch"/>
              </a:rPr>
              <a:t>100+ languages</a:t>
            </a:r>
            <a:r>
              <a:rPr lang="en-US" sz="2400" b="0" i="0" dirty="0">
                <a:solidFill>
                  <a:srgbClr val="404040"/>
                </a:solidFill>
                <a:effectLst/>
                <a:latin typeface="quote-cjk-patch"/>
              </a:rPr>
              <a:t>, including right-to-left (RTL) languages like Arabic and Hebrew.</a:t>
            </a:r>
          </a:p>
          <a:p>
            <a:pPr lvl="1">
              <a:lnSpc>
                <a:spcPts val="2143"/>
              </a:lnSpc>
              <a:spcBef>
                <a:spcPts val="300"/>
              </a:spcBef>
              <a:spcAft>
                <a:spcPts val="1029"/>
              </a:spcAft>
              <a:buFont typeface="Arial" panose="020B0604020202020204" pitchFamily="34" charset="0"/>
              <a:buChar char="•"/>
            </a:pPr>
            <a:r>
              <a:rPr lang="en-US" sz="2400" b="0" i="0" dirty="0">
                <a:solidFill>
                  <a:srgbClr val="404040"/>
                </a:solidFill>
                <a:effectLst/>
                <a:latin typeface="quote-cjk-patch"/>
              </a:rPr>
              <a:t>Can be trained for </a:t>
            </a:r>
            <a:r>
              <a:rPr lang="en-US" sz="2400" b="1" i="0" dirty="0">
                <a:solidFill>
                  <a:srgbClr val="404040"/>
                </a:solidFill>
                <a:effectLst/>
                <a:latin typeface="quote-cjk-patch"/>
              </a:rPr>
              <a:t>custom languages/fonts</a:t>
            </a:r>
            <a:r>
              <a:rPr lang="en-US" sz="2400" b="0" i="0" dirty="0">
                <a:solidFill>
                  <a:srgbClr val="404040"/>
                </a:solidFill>
                <a:effectLst/>
                <a:latin typeface="quote-cjk-patch"/>
              </a:rPr>
              <a:t> if needed.</a:t>
            </a:r>
          </a:p>
          <a:p>
            <a:pPr algn="l">
              <a:spcBef>
                <a:spcPts val="1372"/>
              </a:spcBef>
              <a:spcAft>
                <a:spcPts val="1029"/>
              </a:spcAft>
              <a:buNone/>
            </a:pPr>
            <a:endParaRPr lang="en-US" sz="2400" b="0" i="0" dirty="0">
              <a:solidFill>
                <a:srgbClr val="404040"/>
              </a:solidFill>
              <a:effectLst/>
              <a:latin typeface="quote-cjk-patch"/>
            </a:endParaRPr>
          </a:p>
        </p:txBody>
      </p:sp>
    </p:spTree>
    <p:extLst>
      <p:ext uri="{BB962C8B-B14F-4D97-AF65-F5344CB8AC3E}">
        <p14:creationId xmlns:p14="http://schemas.microsoft.com/office/powerpoint/2010/main" val="630384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746710-7D93-6750-4D86-8C2C0F3AF25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45C8A43-C70C-1067-1041-CBFD80B4147D}"/>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E965E6A9-335C-DCA8-3F01-A4F94E276494}"/>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507E66C5-E781-B080-7D4D-4BE88DB669EA}"/>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Tesseract?</a:t>
            </a:r>
          </a:p>
        </p:txBody>
      </p:sp>
      <p:sp>
        <p:nvSpPr>
          <p:cNvPr id="10" name="TextBox 9">
            <a:extLst>
              <a:ext uri="{FF2B5EF4-FFF2-40B4-BE49-F238E27FC236}">
                <a16:creationId xmlns:a16="http://schemas.microsoft.com/office/drawing/2014/main" id="{9857D3A5-A7D9-AC38-AB71-BF7531D9ECEC}"/>
              </a:ext>
            </a:extLst>
          </p:cNvPr>
          <p:cNvSpPr txBox="1"/>
          <p:nvPr/>
        </p:nvSpPr>
        <p:spPr>
          <a:xfrm>
            <a:off x="206134" y="1450157"/>
            <a:ext cx="12261169" cy="3843168"/>
          </a:xfrm>
          <a:prstGeom prst="rect">
            <a:avLst/>
          </a:prstGeom>
          <a:noFill/>
        </p:spPr>
        <p:txBody>
          <a:bodyPr wrap="square">
            <a:spAutoFit/>
          </a:bodyPr>
          <a:lstStyle/>
          <a:p>
            <a:pPr algn="l">
              <a:spcBef>
                <a:spcPts val="1372"/>
              </a:spcBef>
              <a:spcAft>
                <a:spcPts val="1029"/>
              </a:spcAft>
              <a:buNone/>
            </a:pPr>
            <a:r>
              <a:rPr lang="en-US" sz="2400" b="1" i="0" dirty="0">
                <a:solidFill>
                  <a:srgbClr val="404040"/>
                </a:solidFill>
                <a:effectLst/>
                <a:latin typeface="quote-cjk-patch"/>
              </a:rPr>
              <a:t>4. Integration &amp; Customizability</a:t>
            </a:r>
            <a:endParaRPr lang="en-US" sz="24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400" b="0" i="0" dirty="0">
                <a:solidFill>
                  <a:srgbClr val="404040"/>
                </a:solidFill>
                <a:effectLst/>
                <a:latin typeface="quote-cjk-patch"/>
              </a:rPr>
              <a:t>Works seamlessly with </a:t>
            </a:r>
            <a:r>
              <a:rPr lang="en-US" sz="2400" b="1" i="0" dirty="0">
                <a:solidFill>
                  <a:srgbClr val="404040"/>
                </a:solidFill>
                <a:effectLst/>
                <a:latin typeface="quote-cjk-patch"/>
              </a:rPr>
              <a:t>Python (via </a:t>
            </a:r>
            <a:r>
              <a:rPr lang="en-US" sz="2400" b="1" i="0" dirty="0" err="1">
                <a:solidFill>
                  <a:srgbClr val="404040"/>
                </a:solidFill>
                <a:effectLst/>
                <a:latin typeface="quote-cjk-patch"/>
              </a:rPr>
              <a:t>PyTesseract</a:t>
            </a:r>
            <a:r>
              <a:rPr lang="en-US" sz="2400" b="1" i="0" dirty="0">
                <a:solidFill>
                  <a:srgbClr val="404040"/>
                </a:solidFill>
                <a:effectLst/>
                <a:latin typeface="quote-cjk-patch"/>
              </a:rPr>
              <a:t>), C++, Java, and other languages</a:t>
            </a:r>
            <a:r>
              <a:rPr lang="en-US" sz="2400" b="0" i="0" dirty="0">
                <a:solidFill>
                  <a:srgbClr val="404040"/>
                </a:solidFill>
                <a:effectLst/>
                <a:latin typeface="quote-cjk-patch"/>
              </a:rPr>
              <a:t>.</a:t>
            </a:r>
          </a:p>
          <a:p>
            <a:pPr algn="l">
              <a:spcBef>
                <a:spcPts val="1372"/>
              </a:spcBef>
              <a:spcAft>
                <a:spcPts val="1029"/>
              </a:spcAft>
              <a:buNone/>
            </a:pPr>
            <a:r>
              <a:rPr lang="en-US" sz="2400" b="1" i="0" dirty="0">
                <a:solidFill>
                  <a:srgbClr val="404040"/>
                </a:solidFill>
                <a:effectLst/>
                <a:latin typeface="quote-cjk-patch"/>
              </a:rPr>
              <a:t>5. Cross-Platform Compatibility</a:t>
            </a:r>
            <a:endParaRPr lang="en-US" sz="24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400" b="0" i="0" dirty="0">
                <a:solidFill>
                  <a:srgbClr val="404040"/>
                </a:solidFill>
                <a:effectLst/>
                <a:latin typeface="quote-cjk-patch"/>
              </a:rPr>
              <a:t>Runs on </a:t>
            </a:r>
            <a:r>
              <a:rPr lang="en-US" sz="2400" b="1" i="0" dirty="0">
                <a:solidFill>
                  <a:srgbClr val="404040"/>
                </a:solidFill>
                <a:effectLst/>
                <a:latin typeface="quote-cjk-patch"/>
              </a:rPr>
              <a:t>Windows, Linux, macOS, and even embedded systems</a:t>
            </a:r>
            <a:r>
              <a:rPr lang="en-US" sz="2400" b="0" i="0" dirty="0">
                <a:solidFill>
                  <a:srgbClr val="404040"/>
                </a:solidFill>
                <a:effectLst/>
                <a:latin typeface="quote-cjk-patch"/>
              </a:rPr>
              <a:t>.</a:t>
            </a:r>
          </a:p>
          <a:p>
            <a:pPr algn="l">
              <a:spcBef>
                <a:spcPts val="1372"/>
              </a:spcBef>
              <a:spcAft>
                <a:spcPts val="1029"/>
              </a:spcAft>
              <a:buNone/>
            </a:pPr>
            <a:r>
              <a:rPr lang="en-US" sz="2400" b="1" i="0" dirty="0">
                <a:solidFill>
                  <a:srgbClr val="404040"/>
                </a:solidFill>
                <a:effectLst/>
                <a:latin typeface="quote-cjk-patch"/>
              </a:rPr>
              <a:t>6. Strong Community &amp; Active Development</a:t>
            </a:r>
            <a:endParaRPr lang="en-US" sz="2400" b="0" i="0" dirty="0">
              <a:solidFill>
                <a:srgbClr val="404040"/>
              </a:solidFill>
              <a:effectLst/>
              <a:latin typeface="quote-cjk-patch"/>
            </a:endParaRPr>
          </a:p>
          <a:p>
            <a:pPr lvl="1">
              <a:lnSpc>
                <a:spcPts val="2143"/>
              </a:lnSpc>
              <a:spcBef>
                <a:spcPts val="1029"/>
              </a:spcBef>
              <a:spcAft>
                <a:spcPts val="1029"/>
              </a:spcAft>
              <a:buFont typeface="Arial" panose="020B0604020202020204" pitchFamily="34" charset="0"/>
              <a:buChar char="•"/>
            </a:pPr>
            <a:r>
              <a:rPr lang="en-US" sz="2400" b="0" i="0" dirty="0">
                <a:solidFill>
                  <a:srgbClr val="404040"/>
                </a:solidFill>
                <a:effectLst/>
                <a:latin typeface="quote-cjk-patch"/>
              </a:rPr>
              <a:t>Backed by </a:t>
            </a:r>
            <a:r>
              <a:rPr lang="en-US" sz="2400" b="1" i="0" dirty="0">
                <a:solidFill>
                  <a:srgbClr val="404040"/>
                </a:solidFill>
                <a:effectLst/>
                <a:latin typeface="quote-cjk-patch"/>
              </a:rPr>
              <a:t>Google</a:t>
            </a:r>
            <a:r>
              <a:rPr lang="en-US" sz="2400" b="0" i="0" dirty="0">
                <a:solidFill>
                  <a:srgbClr val="404040"/>
                </a:solidFill>
                <a:effectLst/>
                <a:latin typeface="quote-cjk-patch"/>
              </a:rPr>
              <a:t> .</a:t>
            </a:r>
          </a:p>
          <a:p>
            <a:pPr lvl="1">
              <a:lnSpc>
                <a:spcPts val="2143"/>
              </a:lnSpc>
              <a:spcBef>
                <a:spcPts val="300"/>
              </a:spcBef>
              <a:spcAft>
                <a:spcPts val="1029"/>
              </a:spcAft>
              <a:buFont typeface="Arial" panose="020B0604020202020204" pitchFamily="34" charset="0"/>
              <a:buChar char="•"/>
            </a:pPr>
            <a:r>
              <a:rPr lang="en-US" sz="2400" b="0" i="0" dirty="0">
                <a:solidFill>
                  <a:srgbClr val="404040"/>
                </a:solidFill>
                <a:effectLst/>
                <a:latin typeface="quote-cjk-patch"/>
              </a:rPr>
              <a:t>Regular updates and improvements.</a:t>
            </a:r>
          </a:p>
        </p:txBody>
      </p:sp>
    </p:spTree>
    <p:extLst>
      <p:ext uri="{BB962C8B-B14F-4D97-AF65-F5344CB8AC3E}">
        <p14:creationId xmlns:p14="http://schemas.microsoft.com/office/powerpoint/2010/main" val="4133718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93D68-CB22-2CCE-59D0-0BD211EF045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039713A-3B9E-12C8-B944-A9F5F49FB59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9FDE0F49-AB39-E467-067F-DE0536C1C769}"/>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D749E6F0-6827-4108-E32D-48FECAC0F253}"/>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When NOT to Use Tesseract?</a:t>
            </a:r>
          </a:p>
        </p:txBody>
      </p:sp>
      <p:sp>
        <p:nvSpPr>
          <p:cNvPr id="10" name="TextBox 9">
            <a:extLst>
              <a:ext uri="{FF2B5EF4-FFF2-40B4-BE49-F238E27FC236}">
                <a16:creationId xmlns:a16="http://schemas.microsoft.com/office/drawing/2014/main" id="{EBCB6012-6203-2CA9-B75C-8AC10F12C77B}"/>
              </a:ext>
            </a:extLst>
          </p:cNvPr>
          <p:cNvSpPr txBox="1"/>
          <p:nvPr/>
        </p:nvSpPr>
        <p:spPr>
          <a:xfrm>
            <a:off x="245463" y="1888162"/>
            <a:ext cx="12261169" cy="3170099"/>
          </a:xfrm>
          <a:prstGeom prst="rect">
            <a:avLst/>
          </a:prstGeom>
          <a:noFill/>
        </p:spPr>
        <p:txBody>
          <a:bodyPr wrap="square">
            <a:spAutoFit/>
          </a:bodyPr>
          <a:lstStyle/>
          <a:p>
            <a:pPr marL="342900" indent="-342900" algn="l">
              <a:spcBef>
                <a:spcPts val="1372"/>
              </a:spcBef>
              <a:spcAft>
                <a:spcPts val="1029"/>
              </a:spcAft>
              <a:buFont typeface="Arial" panose="020B0604020202020204" pitchFamily="34" charset="0"/>
              <a:buChar char="•"/>
            </a:pPr>
            <a:r>
              <a:rPr lang="en-US" sz="2400" b="1" i="0" dirty="0">
                <a:solidFill>
                  <a:srgbClr val="404040"/>
                </a:solidFill>
                <a:effectLst/>
                <a:latin typeface="quote-cjk-patch"/>
              </a:rPr>
              <a:t>Low-quality/scanned documents .</a:t>
            </a:r>
          </a:p>
          <a:p>
            <a:pPr marL="342900" indent="-342900" algn="l">
              <a:spcBef>
                <a:spcPts val="1372"/>
              </a:spcBef>
              <a:spcAft>
                <a:spcPts val="1029"/>
              </a:spcAft>
              <a:buFont typeface="Arial" panose="020B0604020202020204" pitchFamily="34" charset="0"/>
              <a:buChar char="•"/>
            </a:pPr>
            <a:endParaRPr lang="en-US" sz="2400" b="1" i="0" dirty="0">
              <a:solidFill>
                <a:srgbClr val="404040"/>
              </a:solidFill>
              <a:effectLst/>
              <a:latin typeface="quote-cjk-patch"/>
            </a:endParaRPr>
          </a:p>
          <a:p>
            <a:pPr marL="342900" indent="-342900" algn="l">
              <a:spcBef>
                <a:spcPts val="1372"/>
              </a:spcBef>
              <a:spcAft>
                <a:spcPts val="1029"/>
              </a:spcAft>
              <a:buFont typeface="Arial" panose="020B0604020202020204" pitchFamily="34" charset="0"/>
              <a:buChar char="•"/>
            </a:pPr>
            <a:r>
              <a:rPr lang="en-US" sz="2400" b="1" i="0" dirty="0">
                <a:solidFill>
                  <a:srgbClr val="404040"/>
                </a:solidFill>
                <a:effectLst/>
                <a:latin typeface="quote-cjk-patch"/>
              </a:rPr>
              <a:t>Complex layouts (tables, multi-column text)</a:t>
            </a:r>
          </a:p>
          <a:p>
            <a:pPr marL="342900" indent="-342900" algn="l">
              <a:spcBef>
                <a:spcPts val="1372"/>
              </a:spcBef>
              <a:spcAft>
                <a:spcPts val="1029"/>
              </a:spcAft>
              <a:buFont typeface="Arial" panose="020B0604020202020204" pitchFamily="34" charset="0"/>
              <a:buChar char="•"/>
            </a:pPr>
            <a:endParaRPr lang="en-US" sz="2400" b="1" i="0" dirty="0">
              <a:solidFill>
                <a:srgbClr val="404040"/>
              </a:solidFill>
              <a:effectLst/>
              <a:latin typeface="quote-cjk-patch"/>
            </a:endParaRPr>
          </a:p>
          <a:p>
            <a:pPr marL="342900" indent="-342900" algn="l">
              <a:spcBef>
                <a:spcPts val="1372"/>
              </a:spcBef>
              <a:spcAft>
                <a:spcPts val="1029"/>
              </a:spcAft>
              <a:buFont typeface="Arial" panose="020B0604020202020204" pitchFamily="34" charset="0"/>
              <a:buChar char="•"/>
            </a:pPr>
            <a:r>
              <a:rPr lang="en-US" sz="2400" b="1" i="0" dirty="0">
                <a:solidFill>
                  <a:srgbClr val="404040"/>
                </a:solidFill>
                <a:effectLst/>
                <a:latin typeface="quote-cjk-patch"/>
              </a:rPr>
              <a:t>Real-time OCR on mobile devices </a:t>
            </a:r>
            <a:endParaRPr lang="en-US" sz="2400" b="0" i="0" dirty="0">
              <a:solidFill>
                <a:srgbClr val="404040"/>
              </a:solidFill>
              <a:effectLst/>
              <a:latin typeface="quote-cjk-patch"/>
            </a:endParaRPr>
          </a:p>
        </p:txBody>
      </p:sp>
    </p:spTree>
    <p:extLst>
      <p:ext uri="{BB962C8B-B14F-4D97-AF65-F5344CB8AC3E}">
        <p14:creationId xmlns:p14="http://schemas.microsoft.com/office/powerpoint/2010/main" val="187667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33ADB-B35E-F564-C49E-BA551E0FA1E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6C095C4-EAE7-0AB4-5F76-8D88C07D1139}"/>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278F2397-90A1-765C-F308-7B8887C755FA}"/>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C07C41B3-018A-B8E9-691D-F9A0045E7C65}"/>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4" name="TextBox 3">
            <a:extLst>
              <a:ext uri="{FF2B5EF4-FFF2-40B4-BE49-F238E27FC236}">
                <a16:creationId xmlns:a16="http://schemas.microsoft.com/office/drawing/2014/main" id="{AE9C54CF-0014-55AF-8D13-87B4B103753D}"/>
              </a:ext>
            </a:extLst>
          </p:cNvPr>
          <p:cNvSpPr txBox="1"/>
          <p:nvPr/>
        </p:nvSpPr>
        <p:spPr>
          <a:xfrm>
            <a:off x="-12094646"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Why Tesseract?</a:t>
            </a:r>
          </a:p>
        </p:txBody>
      </p:sp>
      <p:sp>
        <p:nvSpPr>
          <p:cNvPr id="5" name="TextBox 4">
            <a:extLst>
              <a:ext uri="{FF2B5EF4-FFF2-40B4-BE49-F238E27FC236}">
                <a16:creationId xmlns:a16="http://schemas.microsoft.com/office/drawing/2014/main" id="{03AE0F5C-41F3-78AA-B9E0-9051E444AD1F}"/>
              </a:ext>
            </a:extLst>
          </p:cNvPr>
          <p:cNvSpPr txBox="1"/>
          <p:nvPr/>
        </p:nvSpPr>
        <p:spPr>
          <a:xfrm>
            <a:off x="-13553046" y="1807854"/>
            <a:ext cx="11585871" cy="389081"/>
          </a:xfrm>
          <a:prstGeom prst="rect">
            <a:avLst/>
          </a:prstGeom>
          <a:noFill/>
        </p:spPr>
        <p:txBody>
          <a:bodyPr wrap="square">
            <a:spAutoFit/>
          </a:bodyPr>
          <a:lstStyle/>
          <a:p>
            <a:pPr marL="0" marR="0" lvl="0" indent="0" algn="ctr" defTabSz="914400" rtl="0" eaLnBrk="1" fontAlgn="auto" latinLnBrk="0" hangingPunct="1">
              <a:lnSpc>
                <a:spcPts val="2143"/>
              </a:lnSpc>
              <a:spcBef>
                <a:spcPts val="1029"/>
              </a:spcBef>
              <a:spcAft>
                <a:spcPts val="1029"/>
              </a:spcAft>
              <a:buClrTx/>
              <a:buSzTx/>
              <a:buFontTx/>
              <a:buNone/>
              <a:tabLst/>
              <a:defRPr/>
            </a:pPr>
            <a:r>
              <a:rPr kumimoji="0" lang="en-US" sz="2800" b="1" i="0" u="none" strike="noStrike" kern="1200" cap="none" spc="0" normalizeH="0" baseline="0" noProof="0" dirty="0">
                <a:ln>
                  <a:noFill/>
                </a:ln>
                <a:solidFill>
                  <a:srgbClr val="404040"/>
                </a:solidFill>
                <a:effectLst/>
                <a:uLnTx/>
                <a:uFillTx/>
                <a:latin typeface="quote-cjk-patch"/>
                <a:ea typeface="+mn-ea"/>
                <a:cs typeface="+mn-cs"/>
              </a:rPr>
              <a:t>Tesseract OCR (via </a:t>
            </a:r>
            <a:r>
              <a:rPr kumimoji="0" lang="en-US" sz="2800" b="1" i="0" u="none" strike="noStrike" kern="1200" cap="none" spc="0" normalizeH="0" baseline="0" noProof="0" dirty="0" err="1">
                <a:ln>
                  <a:noFill/>
                </a:ln>
                <a:solidFill>
                  <a:srgbClr val="404040"/>
                </a:solidFill>
                <a:effectLst/>
                <a:uLnTx/>
                <a:uFillTx/>
                <a:latin typeface="quote-cjk-patch"/>
                <a:ea typeface="+mn-ea"/>
                <a:cs typeface="+mn-cs"/>
              </a:rPr>
              <a:t>pytesseract</a:t>
            </a:r>
            <a:r>
              <a:rPr kumimoji="0" lang="en-US" sz="2800" b="1" i="0" u="none" strike="noStrike" kern="1200" cap="none" spc="0" normalizeH="0" baseline="0" noProof="0" dirty="0">
                <a:ln>
                  <a:noFill/>
                </a:ln>
                <a:solidFill>
                  <a:srgbClr val="404040"/>
                </a:solidFill>
                <a:effectLst/>
                <a:uLnTx/>
                <a:uFillTx/>
                <a:latin typeface="quote-cjk-patch"/>
                <a:ea typeface="+mn-ea"/>
                <a:cs typeface="+mn-cs"/>
              </a:rPr>
              <a:t>)</a:t>
            </a:r>
          </a:p>
        </p:txBody>
      </p:sp>
      <p:sp>
        <p:nvSpPr>
          <p:cNvPr id="6" name="TextBox 5">
            <a:extLst>
              <a:ext uri="{FF2B5EF4-FFF2-40B4-BE49-F238E27FC236}">
                <a16:creationId xmlns:a16="http://schemas.microsoft.com/office/drawing/2014/main" id="{06E822F9-6700-E5FE-F0B1-403CFEA77C0A}"/>
              </a:ext>
            </a:extLst>
          </p:cNvPr>
          <p:cNvSpPr txBox="1"/>
          <p:nvPr/>
        </p:nvSpPr>
        <p:spPr>
          <a:xfrm>
            <a:off x="-13553046" y="2333342"/>
            <a:ext cx="13035516" cy="1634486"/>
          </a:xfrm>
          <a:prstGeom prst="rect">
            <a:avLst/>
          </a:prstGeom>
          <a:noFill/>
        </p:spPr>
        <p:txBody>
          <a:bodyPr wrap="square">
            <a:spAutoFit/>
          </a:bodyPr>
          <a:lstStyle/>
          <a:p>
            <a:pPr algn="l">
              <a:lnSpc>
                <a:spcPts val="2143"/>
              </a:lnSpc>
              <a:spcBef>
                <a:spcPts val="1029"/>
              </a:spcBef>
              <a:spcAft>
                <a:spcPts val="300"/>
              </a:spcAft>
              <a:buFont typeface="Arial" panose="020B0604020202020204" pitchFamily="34" charset="0"/>
              <a:buChar char="•"/>
            </a:pPr>
            <a:r>
              <a:rPr lang="en-US" sz="2800" b="1" i="0" dirty="0">
                <a:solidFill>
                  <a:srgbClr val="404040"/>
                </a:solidFill>
                <a:effectLst/>
                <a:latin typeface="quote-cjk-patch"/>
              </a:rPr>
              <a:t>Strengths:</a:t>
            </a:r>
          </a:p>
          <a:p>
            <a:pPr algn="l">
              <a:lnSpc>
                <a:spcPts val="2143"/>
              </a:lnSpc>
              <a:spcBef>
                <a:spcPts val="1029"/>
              </a:spcBef>
              <a:spcAft>
                <a:spcPts val="300"/>
              </a:spcAft>
              <a:buFont typeface="Arial" panose="020B0604020202020204" pitchFamily="34" charset="0"/>
              <a:buChar char="•"/>
            </a:pPr>
            <a:endParaRPr lang="en-US" sz="2800" b="0" i="0" dirty="0">
              <a:solidFill>
                <a:srgbClr val="404040"/>
              </a:solidFill>
              <a:effectLst/>
              <a:latin typeface="quote-cjk-patch"/>
            </a:endParaRP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Open-source, offline, and highly customizable.</a:t>
            </a: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Supports 100+ languages (with training).</a:t>
            </a:r>
          </a:p>
        </p:txBody>
      </p:sp>
      <p:pic>
        <p:nvPicPr>
          <p:cNvPr id="8" name="Picture 7">
            <a:extLst>
              <a:ext uri="{FF2B5EF4-FFF2-40B4-BE49-F238E27FC236}">
                <a16:creationId xmlns:a16="http://schemas.microsoft.com/office/drawing/2014/main" id="{8BC07271-1BB3-927D-9BCE-61B78F63FD5F}"/>
              </a:ext>
            </a:extLst>
          </p:cNvPr>
          <p:cNvPicPr>
            <a:picLocks noChangeAspect="1"/>
          </p:cNvPicPr>
          <p:nvPr/>
        </p:nvPicPr>
        <p:blipFill>
          <a:blip r:embed="rId3"/>
          <a:stretch>
            <a:fillRect/>
          </a:stretch>
        </p:blipFill>
        <p:spPr>
          <a:xfrm>
            <a:off x="-5680097" y="2390258"/>
            <a:ext cx="1520653" cy="1520653"/>
          </a:xfrm>
          <a:prstGeom prst="rect">
            <a:avLst/>
          </a:prstGeom>
        </p:spPr>
      </p:pic>
      <p:sp>
        <p:nvSpPr>
          <p:cNvPr id="10" name="TextBox 9">
            <a:extLst>
              <a:ext uri="{FF2B5EF4-FFF2-40B4-BE49-F238E27FC236}">
                <a16:creationId xmlns:a16="http://schemas.microsoft.com/office/drawing/2014/main" id="{D4FDAEB3-985D-CFC5-B44C-777D7BD0085C}"/>
              </a:ext>
            </a:extLst>
          </p:cNvPr>
          <p:cNvSpPr txBox="1"/>
          <p:nvPr/>
        </p:nvSpPr>
        <p:spPr>
          <a:xfrm>
            <a:off x="-13553046" y="4160597"/>
            <a:ext cx="13035516" cy="1980735"/>
          </a:xfrm>
          <a:prstGeom prst="rect">
            <a:avLst/>
          </a:prstGeom>
          <a:noFill/>
        </p:spPr>
        <p:txBody>
          <a:bodyPr wrap="square">
            <a:spAutoFit/>
          </a:bodyPr>
          <a:lstStyle/>
          <a:p>
            <a:pPr algn="l">
              <a:lnSpc>
                <a:spcPts val="2143"/>
              </a:lnSpc>
              <a:spcBef>
                <a:spcPts val="300"/>
              </a:spcBef>
              <a:spcAft>
                <a:spcPts val="300"/>
              </a:spcAft>
              <a:buFont typeface="Arial" panose="020B0604020202020204" pitchFamily="34" charset="0"/>
              <a:buChar char="•"/>
            </a:pPr>
            <a:r>
              <a:rPr lang="en-US" sz="2800" b="1" i="0" dirty="0">
                <a:solidFill>
                  <a:srgbClr val="404040"/>
                </a:solidFill>
                <a:effectLst/>
                <a:latin typeface="quote-cjk-patch"/>
              </a:rPr>
              <a:t>Limitations:</a:t>
            </a:r>
          </a:p>
          <a:p>
            <a:pPr algn="l">
              <a:lnSpc>
                <a:spcPts val="2143"/>
              </a:lnSpc>
              <a:spcBef>
                <a:spcPts val="300"/>
              </a:spcBef>
              <a:spcAft>
                <a:spcPts val="300"/>
              </a:spcAft>
              <a:buFont typeface="Arial" panose="020B0604020202020204" pitchFamily="34" charset="0"/>
              <a:buChar char="•"/>
            </a:pPr>
            <a:endParaRPr lang="en-US" sz="2800" b="0" i="0" dirty="0">
              <a:solidFill>
                <a:srgbClr val="404040"/>
              </a:solidFill>
              <a:effectLst/>
              <a:latin typeface="quote-cjk-patch"/>
            </a:endParaRP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Accuracy drops with poor image quality.</a:t>
            </a:r>
          </a:p>
          <a:p>
            <a:pPr marL="742950" lvl="1" indent="-285750" algn="l">
              <a:lnSpc>
                <a:spcPts val="2143"/>
              </a:lnSpc>
              <a:spcBef>
                <a:spcPts val="300"/>
              </a:spcBef>
              <a:spcAft>
                <a:spcPts val="1029"/>
              </a:spcAft>
              <a:buFont typeface="Arial" panose="020B0604020202020204" pitchFamily="34" charset="0"/>
              <a:buChar char="•"/>
            </a:pPr>
            <a:r>
              <a:rPr lang="en-US" sz="2800" b="0" i="0" dirty="0">
                <a:solidFill>
                  <a:srgbClr val="404040"/>
                </a:solidFill>
                <a:effectLst/>
                <a:latin typeface="quote-cjk-patch"/>
              </a:rPr>
              <a:t>No built-in image enhancement.</a:t>
            </a:r>
          </a:p>
          <a:p>
            <a:pPr marL="742950" lvl="1" indent="-285750" algn="l">
              <a:lnSpc>
                <a:spcPts val="2143"/>
              </a:lnSpc>
              <a:spcBef>
                <a:spcPts val="300"/>
              </a:spcBef>
              <a:spcAft>
                <a:spcPts val="1029"/>
              </a:spcAft>
              <a:buFont typeface="Arial" panose="020B0604020202020204" pitchFamily="34" charset="0"/>
              <a:buChar char="•"/>
            </a:pPr>
            <a:endParaRPr lang="en-US" sz="2800" dirty="0">
              <a:solidFill>
                <a:srgbClr val="404040"/>
              </a:solidFill>
              <a:latin typeface="quote-cjk-patch"/>
            </a:endParaRPr>
          </a:p>
        </p:txBody>
      </p:sp>
      <p:pic>
        <p:nvPicPr>
          <p:cNvPr id="11" name="Picture 10">
            <a:extLst>
              <a:ext uri="{FF2B5EF4-FFF2-40B4-BE49-F238E27FC236}">
                <a16:creationId xmlns:a16="http://schemas.microsoft.com/office/drawing/2014/main" id="{B57B45F7-65F3-B653-7747-515A7AE40E2E}"/>
              </a:ext>
            </a:extLst>
          </p:cNvPr>
          <p:cNvPicPr>
            <a:picLocks noChangeAspect="1"/>
          </p:cNvPicPr>
          <p:nvPr/>
        </p:nvPicPr>
        <p:blipFill>
          <a:blip r:embed="rId4"/>
          <a:stretch>
            <a:fillRect/>
          </a:stretch>
        </p:blipFill>
        <p:spPr>
          <a:xfrm>
            <a:off x="-6714168" y="4322004"/>
            <a:ext cx="1474920" cy="1474920"/>
          </a:xfrm>
          <a:prstGeom prst="rect">
            <a:avLst/>
          </a:prstGeom>
        </p:spPr>
      </p:pic>
      <p:pic>
        <p:nvPicPr>
          <p:cNvPr id="12" name="Picture 11">
            <a:extLst>
              <a:ext uri="{FF2B5EF4-FFF2-40B4-BE49-F238E27FC236}">
                <a16:creationId xmlns:a16="http://schemas.microsoft.com/office/drawing/2014/main" id="{A37C11D4-613D-8CDE-77F2-943D2E177846}"/>
              </a:ext>
            </a:extLst>
          </p:cNvPr>
          <p:cNvPicPr>
            <a:picLocks noChangeAspect="1"/>
          </p:cNvPicPr>
          <p:nvPr/>
        </p:nvPicPr>
        <p:blipFill>
          <a:blip r:embed="rId5"/>
          <a:stretch>
            <a:fillRect/>
          </a:stretch>
        </p:blipFill>
        <p:spPr>
          <a:xfrm>
            <a:off x="8311005" y="2176605"/>
            <a:ext cx="3331479" cy="3331479"/>
          </a:xfrm>
          <a:prstGeom prst="rect">
            <a:avLst/>
          </a:prstGeom>
        </p:spPr>
      </p:pic>
      <p:sp>
        <p:nvSpPr>
          <p:cNvPr id="3" name="TextBox 2">
            <a:extLst>
              <a:ext uri="{FF2B5EF4-FFF2-40B4-BE49-F238E27FC236}">
                <a16:creationId xmlns:a16="http://schemas.microsoft.com/office/drawing/2014/main" id="{0D2615A3-DFC2-2B89-D0CC-FFA4601316C8}"/>
              </a:ext>
            </a:extLst>
          </p:cNvPr>
          <p:cNvSpPr txBox="1"/>
          <p:nvPr/>
        </p:nvSpPr>
        <p:spPr>
          <a:xfrm>
            <a:off x="176638" y="2333342"/>
            <a:ext cx="13035516" cy="3543791"/>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UPLOAD_FOLDER</a:t>
            </a:r>
          </a:p>
          <a:p>
            <a:pPr algn="l">
              <a:lnSpc>
                <a:spcPts val="2143"/>
              </a:lnSpc>
              <a:spcBef>
                <a:spcPts val="1029"/>
              </a:spcBef>
              <a:spcAft>
                <a:spcPts val="1029"/>
              </a:spcAft>
            </a:pPr>
            <a:r>
              <a:rPr lang="en-US" sz="2800" b="1" i="0" dirty="0">
                <a:solidFill>
                  <a:srgbClr val="404040"/>
                </a:solidFill>
                <a:effectLst/>
                <a:latin typeface="quote-cjk-patch"/>
              </a:rPr>
              <a:t>	</a:t>
            </a:r>
            <a:endParaRPr lang="en-US" sz="2800" b="1" dirty="0">
              <a:solidFill>
                <a:srgbClr val="404040"/>
              </a:solidFill>
              <a:latin typeface="quote-cjk-patch"/>
            </a:endParaRPr>
          </a:p>
          <a:p>
            <a:pPr algn="l">
              <a:lnSpc>
                <a:spcPts val="2143"/>
              </a:lnSpc>
              <a:spcBef>
                <a:spcPts val="1029"/>
              </a:spcBef>
              <a:spcAft>
                <a:spcPts val="1029"/>
              </a:spcAft>
            </a:pPr>
            <a:r>
              <a:rPr lang="en-US" sz="2800" i="0" dirty="0">
                <a:solidFill>
                  <a:srgbClr val="404040"/>
                </a:solidFill>
                <a:effectLst/>
                <a:latin typeface="quote-cjk-patch"/>
              </a:rPr>
              <a:t>	Temp storage path</a:t>
            </a:r>
          </a:p>
          <a:p>
            <a:pPr algn="l">
              <a:lnSpc>
                <a:spcPts val="2143"/>
              </a:lnSpc>
              <a:spcBef>
                <a:spcPts val="1029"/>
              </a:spcBef>
              <a:spcAft>
                <a:spcPts val="1029"/>
              </a:spcAft>
            </a:pPr>
            <a:endParaRPr lang="en-US" sz="4000" i="0" dirty="0">
              <a:solidFill>
                <a:srgbClr val="404040"/>
              </a:solidFill>
              <a:effectLst/>
              <a:latin typeface="quote-cjk-patch"/>
            </a:endParaRP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ALLOWED_EXTENSIONS	</a:t>
            </a:r>
          </a:p>
          <a:p>
            <a:pPr marL="457200" indent="-457200" algn="l">
              <a:lnSpc>
                <a:spcPts val="2143"/>
              </a:lnSpc>
              <a:spcBef>
                <a:spcPts val="1029"/>
              </a:spcBef>
              <a:spcAft>
                <a:spcPts val="1029"/>
              </a:spcAft>
              <a:buFont typeface="Courier New" panose="02070309020205020404" pitchFamily="49" charset="0"/>
              <a:buChar char="o"/>
            </a:pPr>
            <a:endParaRPr lang="en-US" sz="2800" b="1" i="0" dirty="0">
              <a:solidFill>
                <a:srgbClr val="404040"/>
              </a:solidFill>
              <a:effectLst/>
              <a:latin typeface="quote-cjk-patch"/>
            </a:endParaRPr>
          </a:p>
          <a:p>
            <a:pPr algn="l">
              <a:lnSpc>
                <a:spcPts val="2143"/>
              </a:lnSpc>
              <a:spcBef>
                <a:spcPts val="1029"/>
              </a:spcBef>
              <a:spcAft>
                <a:spcPts val="1029"/>
              </a:spcAft>
            </a:pPr>
            <a:r>
              <a:rPr lang="en-US" sz="2800" i="0" dirty="0">
                <a:solidFill>
                  <a:srgbClr val="404040"/>
                </a:solidFill>
                <a:effectLst/>
                <a:latin typeface="quote-cjk-patch"/>
              </a:rPr>
              <a:t>	Permitted formats (PNG/JPG/GIF)</a:t>
            </a:r>
          </a:p>
        </p:txBody>
      </p:sp>
    </p:spTree>
    <p:extLst>
      <p:ext uri="{BB962C8B-B14F-4D97-AF65-F5344CB8AC3E}">
        <p14:creationId xmlns:p14="http://schemas.microsoft.com/office/powerpoint/2010/main" val="548854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3928AF-3098-3D49-B7B6-D4F791D32F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262C9A-00B6-1BA3-0FE9-FFCB1B3431C5}"/>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6BB39225-E588-EC0D-22B8-23FF54DFA63B}"/>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FD2D33A4-4B2C-892A-B214-6845B3032BFA}"/>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sp>
        <p:nvSpPr>
          <p:cNvPr id="19" name="TextBox 18">
            <a:extLst>
              <a:ext uri="{FF2B5EF4-FFF2-40B4-BE49-F238E27FC236}">
                <a16:creationId xmlns:a16="http://schemas.microsoft.com/office/drawing/2014/main" id="{150D323B-0039-24DA-AAAE-75374DD0D050}"/>
              </a:ext>
            </a:extLst>
          </p:cNvPr>
          <p:cNvSpPr txBox="1"/>
          <p:nvPr/>
        </p:nvSpPr>
        <p:spPr>
          <a:xfrm>
            <a:off x="176638" y="2333342"/>
            <a:ext cx="13035516" cy="3543791"/>
          </a:xfrm>
          <a:prstGeom prst="rect">
            <a:avLst/>
          </a:prstGeom>
          <a:noFill/>
        </p:spPr>
        <p:txBody>
          <a:bodyPr wrap="square">
            <a:spAutoFit/>
          </a:bodyPr>
          <a:lstStyle/>
          <a:p>
            <a:pPr algn="l">
              <a:lnSpc>
                <a:spcPts val="2143"/>
              </a:lnSpc>
              <a:spcBef>
                <a:spcPts val="1029"/>
              </a:spcBef>
              <a:spcAft>
                <a:spcPts val="1029"/>
              </a:spcAft>
            </a:pPr>
            <a:r>
              <a:rPr lang="en-US" sz="4000" b="1" i="0" dirty="0">
                <a:solidFill>
                  <a:srgbClr val="404040"/>
                </a:solidFill>
                <a:effectLst/>
                <a:latin typeface="quote-cjk-patch"/>
              </a:rPr>
              <a:t>UPLOAD_FOLDER</a:t>
            </a:r>
          </a:p>
          <a:p>
            <a:pPr algn="l">
              <a:lnSpc>
                <a:spcPts val="2143"/>
              </a:lnSpc>
              <a:spcBef>
                <a:spcPts val="1029"/>
              </a:spcBef>
              <a:spcAft>
                <a:spcPts val="1029"/>
              </a:spcAft>
            </a:pPr>
            <a:r>
              <a:rPr lang="en-US" sz="4000" b="1" i="0" dirty="0">
                <a:solidFill>
                  <a:srgbClr val="404040"/>
                </a:solidFill>
                <a:effectLst/>
                <a:latin typeface="quote-cjk-patch"/>
              </a:rPr>
              <a:t>	</a:t>
            </a:r>
            <a:endParaRPr lang="en-US" sz="4000" b="1" dirty="0">
              <a:solidFill>
                <a:srgbClr val="404040"/>
              </a:solidFill>
              <a:latin typeface="quote-cjk-patch"/>
            </a:endParaRPr>
          </a:p>
          <a:p>
            <a:pPr algn="l">
              <a:lnSpc>
                <a:spcPts val="2143"/>
              </a:lnSpc>
              <a:spcBef>
                <a:spcPts val="1029"/>
              </a:spcBef>
              <a:spcAft>
                <a:spcPts val="1029"/>
              </a:spcAft>
            </a:pPr>
            <a:r>
              <a:rPr lang="en-US" sz="4000" i="0" dirty="0">
                <a:solidFill>
                  <a:srgbClr val="404040"/>
                </a:solidFill>
                <a:effectLst/>
                <a:latin typeface="quote-cjk-patch"/>
              </a:rPr>
              <a:t>	Temp storage path</a:t>
            </a:r>
          </a:p>
          <a:p>
            <a:pPr algn="l">
              <a:lnSpc>
                <a:spcPts val="2143"/>
              </a:lnSpc>
              <a:spcBef>
                <a:spcPts val="1029"/>
              </a:spcBef>
              <a:spcAft>
                <a:spcPts val="1029"/>
              </a:spcAft>
            </a:pPr>
            <a:endParaRPr lang="en-US" sz="4000" i="0" dirty="0">
              <a:solidFill>
                <a:srgbClr val="404040"/>
              </a:solidFill>
              <a:effectLst/>
              <a:latin typeface="quote-cjk-patch"/>
            </a:endParaRPr>
          </a:p>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ALLOWED_EXTENSIONS	</a:t>
            </a:r>
          </a:p>
          <a:p>
            <a:pPr marL="457200" indent="-457200" algn="l">
              <a:lnSpc>
                <a:spcPts val="2143"/>
              </a:lnSpc>
              <a:spcBef>
                <a:spcPts val="1029"/>
              </a:spcBef>
              <a:spcAft>
                <a:spcPts val="1029"/>
              </a:spcAft>
              <a:buFont typeface="Courier New" panose="02070309020205020404" pitchFamily="49" charset="0"/>
              <a:buChar char="o"/>
            </a:pPr>
            <a:endParaRPr lang="en-US" sz="2800" b="1" i="0" dirty="0">
              <a:solidFill>
                <a:srgbClr val="404040"/>
              </a:solidFill>
              <a:effectLst/>
              <a:latin typeface="quote-cjk-patch"/>
            </a:endParaRPr>
          </a:p>
          <a:p>
            <a:pPr algn="l">
              <a:lnSpc>
                <a:spcPts val="2143"/>
              </a:lnSpc>
              <a:spcBef>
                <a:spcPts val="1029"/>
              </a:spcBef>
              <a:spcAft>
                <a:spcPts val="1029"/>
              </a:spcAft>
            </a:pPr>
            <a:r>
              <a:rPr lang="en-US" sz="2800" i="0" dirty="0">
                <a:solidFill>
                  <a:srgbClr val="404040"/>
                </a:solidFill>
                <a:effectLst/>
                <a:latin typeface="quote-cjk-patch"/>
              </a:rPr>
              <a:t>	Permitted formats (PNG/JPG/GIF)</a:t>
            </a:r>
          </a:p>
        </p:txBody>
      </p:sp>
      <p:pic>
        <p:nvPicPr>
          <p:cNvPr id="12" name="Picture 11">
            <a:extLst>
              <a:ext uri="{FF2B5EF4-FFF2-40B4-BE49-F238E27FC236}">
                <a16:creationId xmlns:a16="http://schemas.microsoft.com/office/drawing/2014/main" id="{E6B85278-F7AC-E628-ACC2-3D2ABCBCAD10}"/>
              </a:ext>
            </a:extLst>
          </p:cNvPr>
          <p:cNvPicPr>
            <a:picLocks noChangeAspect="1"/>
          </p:cNvPicPr>
          <p:nvPr/>
        </p:nvPicPr>
        <p:blipFill>
          <a:blip r:embed="rId3"/>
          <a:stretch>
            <a:fillRect/>
          </a:stretch>
        </p:blipFill>
        <p:spPr>
          <a:xfrm>
            <a:off x="8311005" y="2176605"/>
            <a:ext cx="3331479" cy="3331479"/>
          </a:xfrm>
          <a:prstGeom prst="rect">
            <a:avLst/>
          </a:prstGeom>
        </p:spPr>
      </p:pic>
    </p:spTree>
    <p:extLst>
      <p:ext uri="{BB962C8B-B14F-4D97-AF65-F5344CB8AC3E}">
        <p14:creationId xmlns:p14="http://schemas.microsoft.com/office/powerpoint/2010/main" val="22793758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5C853-5684-9678-4313-984C85B5EEA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C854AE3-E2D8-5888-2BB7-46203D4F3010}"/>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2E2FA975-7596-3967-8DFF-8CE8B5945A6A}"/>
              </a:ext>
            </a:extLst>
          </p:cNvPr>
          <p:cNvSpPr txBox="1"/>
          <p:nvPr/>
        </p:nvSpPr>
        <p:spPr>
          <a:xfrm>
            <a:off x="771505" y="-110501"/>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Optical Character Recognition </a:t>
            </a:r>
          </a:p>
        </p:txBody>
      </p:sp>
      <p:sp>
        <p:nvSpPr>
          <p:cNvPr id="9" name="TextBox 8">
            <a:extLst>
              <a:ext uri="{FF2B5EF4-FFF2-40B4-BE49-F238E27FC236}">
                <a16:creationId xmlns:a16="http://schemas.microsoft.com/office/drawing/2014/main" id="{38C12267-71A8-0BC8-8347-FD3A302F2D9D}"/>
              </a:ext>
            </a:extLst>
          </p:cNvPr>
          <p:cNvSpPr txBox="1"/>
          <p:nvPr/>
        </p:nvSpPr>
        <p:spPr>
          <a:xfrm>
            <a:off x="1635038" y="1061076"/>
            <a:ext cx="9063281" cy="389081"/>
          </a:xfrm>
          <a:prstGeom prst="rect">
            <a:avLst/>
          </a:prstGeom>
          <a:noFill/>
        </p:spPr>
        <p:txBody>
          <a:bodyPr wrap="square">
            <a:spAutoFit/>
          </a:bodyPr>
          <a:lstStyle/>
          <a:p>
            <a:pPr algn="ctr">
              <a:lnSpc>
                <a:spcPts val="2143"/>
              </a:lnSpc>
              <a:spcBef>
                <a:spcPts val="1372"/>
              </a:spcBef>
              <a:spcAft>
                <a:spcPts val="1029"/>
              </a:spcAft>
              <a:buNone/>
            </a:pPr>
            <a:r>
              <a:rPr lang="en-US" sz="2800" b="1" i="0" dirty="0">
                <a:effectLst/>
                <a:latin typeface="quote-cjk-patch"/>
              </a:rPr>
              <a:t>Key Parameters &amp; Performance</a:t>
            </a:r>
          </a:p>
        </p:txBody>
      </p:sp>
      <p:pic>
        <p:nvPicPr>
          <p:cNvPr id="3" name="Picture 2">
            <a:extLst>
              <a:ext uri="{FF2B5EF4-FFF2-40B4-BE49-F238E27FC236}">
                <a16:creationId xmlns:a16="http://schemas.microsoft.com/office/drawing/2014/main" id="{795DABAB-011E-4458-7ACF-5AF18DBDCB73}"/>
              </a:ext>
            </a:extLst>
          </p:cNvPr>
          <p:cNvPicPr>
            <a:picLocks noChangeAspect="1"/>
          </p:cNvPicPr>
          <p:nvPr/>
        </p:nvPicPr>
        <p:blipFill>
          <a:blip r:embed="rId3"/>
          <a:stretch>
            <a:fillRect/>
          </a:stretch>
        </p:blipFill>
        <p:spPr>
          <a:xfrm>
            <a:off x="8311005" y="2176605"/>
            <a:ext cx="3331479" cy="3331479"/>
          </a:xfrm>
          <a:prstGeom prst="rect">
            <a:avLst/>
          </a:prstGeom>
        </p:spPr>
      </p:pic>
      <p:sp>
        <p:nvSpPr>
          <p:cNvPr id="4" name="TextBox 3">
            <a:extLst>
              <a:ext uri="{FF2B5EF4-FFF2-40B4-BE49-F238E27FC236}">
                <a16:creationId xmlns:a16="http://schemas.microsoft.com/office/drawing/2014/main" id="{C68B0C34-2DEE-4D24-9643-E581A8904386}"/>
              </a:ext>
            </a:extLst>
          </p:cNvPr>
          <p:cNvSpPr txBox="1"/>
          <p:nvPr/>
        </p:nvSpPr>
        <p:spPr>
          <a:xfrm>
            <a:off x="176638" y="2333342"/>
            <a:ext cx="13035516" cy="3584443"/>
          </a:xfrm>
          <a:prstGeom prst="rect">
            <a:avLst/>
          </a:prstGeom>
          <a:noFill/>
        </p:spPr>
        <p:txBody>
          <a:bodyPr wrap="square">
            <a:spAutoFit/>
          </a:bodyPr>
          <a:lstStyle/>
          <a:p>
            <a:pPr marL="457200" indent="-457200" algn="l">
              <a:lnSpc>
                <a:spcPts val="2143"/>
              </a:lnSpc>
              <a:spcBef>
                <a:spcPts val="1029"/>
              </a:spcBef>
              <a:spcAft>
                <a:spcPts val="1029"/>
              </a:spcAft>
              <a:buFont typeface="Courier New" panose="02070309020205020404" pitchFamily="49" charset="0"/>
              <a:buChar char="o"/>
            </a:pPr>
            <a:r>
              <a:rPr lang="en-US" sz="2800" b="1" i="0" dirty="0">
                <a:solidFill>
                  <a:srgbClr val="404040"/>
                </a:solidFill>
                <a:effectLst/>
                <a:latin typeface="quote-cjk-patch"/>
              </a:rPr>
              <a:t>UPLOAD_FOLDER</a:t>
            </a:r>
          </a:p>
          <a:p>
            <a:pPr marL="457200" indent="-457200" algn="l">
              <a:lnSpc>
                <a:spcPts val="2143"/>
              </a:lnSpc>
              <a:spcBef>
                <a:spcPts val="1029"/>
              </a:spcBef>
              <a:spcAft>
                <a:spcPts val="1029"/>
              </a:spcAft>
              <a:buFont typeface="Courier New" panose="02070309020205020404" pitchFamily="49" charset="0"/>
              <a:buChar char="o"/>
            </a:pPr>
            <a:endParaRPr lang="en-US" sz="2800" b="1" dirty="0">
              <a:solidFill>
                <a:srgbClr val="404040"/>
              </a:solidFill>
              <a:latin typeface="quote-cjk-patch"/>
            </a:endParaRPr>
          </a:p>
          <a:p>
            <a:pPr algn="l">
              <a:lnSpc>
                <a:spcPts val="2143"/>
              </a:lnSpc>
              <a:spcBef>
                <a:spcPts val="1029"/>
              </a:spcBef>
              <a:spcAft>
                <a:spcPts val="1029"/>
              </a:spcAft>
            </a:pPr>
            <a:r>
              <a:rPr lang="en-US" sz="2800" dirty="0">
                <a:solidFill>
                  <a:srgbClr val="404040"/>
                </a:solidFill>
                <a:latin typeface="quote-cjk-patch"/>
              </a:rPr>
              <a:t>	</a:t>
            </a:r>
            <a:r>
              <a:rPr lang="en-US" sz="2800" i="0" dirty="0">
                <a:solidFill>
                  <a:srgbClr val="404040"/>
                </a:solidFill>
                <a:effectLst/>
                <a:latin typeface="quote-cjk-patch"/>
              </a:rPr>
              <a:t>Temp storage path</a:t>
            </a:r>
          </a:p>
          <a:p>
            <a:pPr algn="l">
              <a:lnSpc>
                <a:spcPts val="2143"/>
              </a:lnSpc>
              <a:spcBef>
                <a:spcPts val="1029"/>
              </a:spcBef>
              <a:spcAft>
                <a:spcPts val="1029"/>
              </a:spcAft>
            </a:pPr>
            <a:endParaRPr lang="en-US" sz="4000" i="0" dirty="0">
              <a:solidFill>
                <a:srgbClr val="404040"/>
              </a:solidFill>
              <a:effectLst/>
              <a:latin typeface="quote-cjk-patch"/>
            </a:endParaRPr>
          </a:p>
          <a:p>
            <a:pPr marL="457200" indent="-457200" algn="l">
              <a:lnSpc>
                <a:spcPts val="2143"/>
              </a:lnSpc>
              <a:spcBef>
                <a:spcPts val="1029"/>
              </a:spcBef>
              <a:spcAft>
                <a:spcPts val="1029"/>
              </a:spcAft>
              <a:buFont typeface="Courier New" panose="02070309020205020404" pitchFamily="49" charset="0"/>
              <a:buChar char="o"/>
            </a:pPr>
            <a:r>
              <a:rPr lang="en-US" sz="4000" b="1" i="0" dirty="0">
                <a:solidFill>
                  <a:srgbClr val="404040"/>
                </a:solidFill>
                <a:effectLst/>
                <a:latin typeface="quote-cjk-patch"/>
              </a:rPr>
              <a:t>ALLOWED_EXTENSIONS	</a:t>
            </a:r>
          </a:p>
          <a:p>
            <a:pPr marL="457200" indent="-457200" algn="l">
              <a:lnSpc>
                <a:spcPts val="2143"/>
              </a:lnSpc>
              <a:spcBef>
                <a:spcPts val="1029"/>
              </a:spcBef>
              <a:spcAft>
                <a:spcPts val="1029"/>
              </a:spcAft>
              <a:buFont typeface="Courier New" panose="02070309020205020404" pitchFamily="49" charset="0"/>
              <a:buChar char="o"/>
            </a:pPr>
            <a:endParaRPr lang="en-US" sz="4000" b="1" i="0" dirty="0">
              <a:solidFill>
                <a:srgbClr val="404040"/>
              </a:solidFill>
              <a:effectLst/>
              <a:latin typeface="quote-cjk-patch"/>
            </a:endParaRPr>
          </a:p>
          <a:p>
            <a:pPr algn="l">
              <a:lnSpc>
                <a:spcPts val="2143"/>
              </a:lnSpc>
              <a:spcBef>
                <a:spcPts val="1029"/>
              </a:spcBef>
              <a:spcAft>
                <a:spcPts val="1029"/>
              </a:spcAft>
            </a:pPr>
            <a:r>
              <a:rPr lang="en-US" sz="4000" i="0" dirty="0">
                <a:solidFill>
                  <a:srgbClr val="404040"/>
                </a:solidFill>
                <a:effectLst/>
                <a:latin typeface="quote-cjk-patch"/>
              </a:rPr>
              <a:t>	Permitted formats (PNG/JPG/GIF)</a:t>
            </a:r>
          </a:p>
        </p:txBody>
      </p:sp>
    </p:spTree>
    <p:extLst>
      <p:ext uri="{BB962C8B-B14F-4D97-AF65-F5344CB8AC3E}">
        <p14:creationId xmlns:p14="http://schemas.microsoft.com/office/powerpoint/2010/main" val="1695690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CCAA13-7E0A-DACC-6A5B-A07CA9C6AC8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DD5DED0-493D-94C4-060B-F30CCFEFD46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B118FD10-4B20-B2E6-3C8D-E0D4F67E8DC4}"/>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799A3D67-1ADD-FC0B-8767-741E39D058F3}"/>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FA5E34D7-9B70-FA3E-7AEB-CA8FF6D1C930}"/>
              </a:ext>
            </a:extLst>
          </p:cNvPr>
          <p:cNvSpPr txBox="1"/>
          <p:nvPr/>
        </p:nvSpPr>
        <p:spPr>
          <a:xfrm>
            <a:off x="1567128"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Front-End </a:t>
            </a:r>
          </a:p>
        </p:txBody>
      </p:sp>
      <p:pic>
        <p:nvPicPr>
          <p:cNvPr id="6" name="Picture 5">
            <a:extLst>
              <a:ext uri="{FF2B5EF4-FFF2-40B4-BE49-F238E27FC236}">
                <a16:creationId xmlns:a16="http://schemas.microsoft.com/office/drawing/2014/main" id="{93170E2F-8F78-C6B8-DF52-9C0DC6245249}"/>
              </a:ext>
            </a:extLst>
          </p:cNvPr>
          <p:cNvPicPr>
            <a:picLocks noChangeAspect="1"/>
          </p:cNvPicPr>
          <p:nvPr/>
        </p:nvPicPr>
        <p:blipFill>
          <a:blip r:embed="rId5"/>
          <a:stretch>
            <a:fillRect/>
          </a:stretch>
        </p:blipFill>
        <p:spPr>
          <a:xfrm>
            <a:off x="12906983" y="3960218"/>
            <a:ext cx="1314788" cy="1314788"/>
          </a:xfrm>
          <a:prstGeom prst="rect">
            <a:avLst/>
          </a:prstGeom>
        </p:spPr>
      </p:pic>
    </p:spTree>
    <p:extLst>
      <p:ext uri="{BB962C8B-B14F-4D97-AF65-F5344CB8AC3E}">
        <p14:creationId xmlns:p14="http://schemas.microsoft.com/office/powerpoint/2010/main" val="347682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36E4FC-655F-FF9F-7723-CBCCDA8BF3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0D19A20-9F3C-1FC2-1FF6-44B3B6AED9F6}"/>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226BF0D3-39DC-49F5-C3C2-3709FC6ADF4E}"/>
              </a:ext>
            </a:extLst>
          </p:cNvPr>
          <p:cNvSpPr txBox="1"/>
          <p:nvPr/>
        </p:nvSpPr>
        <p:spPr>
          <a:xfrm>
            <a:off x="700824" y="-311543"/>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Front-End</a:t>
            </a:r>
          </a:p>
        </p:txBody>
      </p:sp>
      <p:sp>
        <p:nvSpPr>
          <p:cNvPr id="10" name="TextBox 9">
            <a:extLst>
              <a:ext uri="{FF2B5EF4-FFF2-40B4-BE49-F238E27FC236}">
                <a16:creationId xmlns:a16="http://schemas.microsoft.com/office/drawing/2014/main" id="{8CBEB259-B49E-7619-2529-1484FCA34312}"/>
              </a:ext>
            </a:extLst>
          </p:cNvPr>
          <p:cNvSpPr txBox="1"/>
          <p:nvPr/>
        </p:nvSpPr>
        <p:spPr>
          <a:xfrm>
            <a:off x="166805" y="756826"/>
            <a:ext cx="12261169" cy="5878532"/>
          </a:xfrm>
          <a:prstGeom prst="rect">
            <a:avLst/>
          </a:prstGeom>
          <a:noFill/>
        </p:spPr>
        <p:txBody>
          <a:bodyPr wrap="square">
            <a:spAutoFit/>
          </a:bodyPr>
          <a:lstStyle/>
          <a:p>
            <a:pPr algn="l">
              <a:spcBef>
                <a:spcPts val="1372"/>
              </a:spcBef>
              <a:spcAft>
                <a:spcPts val="1029"/>
              </a:spcAft>
              <a:buNone/>
            </a:pPr>
            <a:r>
              <a:rPr lang="en-US" sz="2400" b="1" i="0" dirty="0">
                <a:solidFill>
                  <a:srgbClr val="404040"/>
                </a:solidFill>
                <a:effectLst/>
                <a:latin typeface="quote-cjk-patch"/>
              </a:rPr>
              <a:t>HTML: </a:t>
            </a:r>
            <a:r>
              <a:rPr lang="en-US" sz="2400" i="0" dirty="0">
                <a:solidFill>
                  <a:srgbClr val="404040"/>
                </a:solidFill>
                <a:effectLst/>
                <a:latin typeface="quote-cjk-patch"/>
              </a:rPr>
              <a:t>Structures the content of your website (headings, buttons, forms for book upload, etc.).</a:t>
            </a:r>
          </a:p>
          <a:p>
            <a:pPr algn="l">
              <a:spcBef>
                <a:spcPts val="1372"/>
              </a:spcBef>
              <a:spcAft>
                <a:spcPts val="1029"/>
              </a:spcAft>
              <a:buNone/>
            </a:pPr>
            <a:r>
              <a:rPr lang="en-US" sz="2400" i="0" dirty="0">
                <a:solidFill>
                  <a:srgbClr val="404040"/>
                </a:solidFill>
                <a:effectLst/>
                <a:latin typeface="quote-cjk-patch"/>
              </a:rPr>
              <a:t>Provides the basic layout for sections like recommendation, summarization, text-to-speech features and Optical Character Recognition </a:t>
            </a:r>
          </a:p>
          <a:p>
            <a:pPr algn="l">
              <a:spcBef>
                <a:spcPts val="1372"/>
              </a:spcBef>
              <a:spcAft>
                <a:spcPts val="1029"/>
              </a:spcAft>
              <a:buNone/>
            </a:pPr>
            <a:r>
              <a:rPr lang="en-US" sz="2400" b="1" i="0" dirty="0" err="1">
                <a:solidFill>
                  <a:srgbClr val="404040"/>
                </a:solidFill>
                <a:effectLst/>
                <a:latin typeface="quote-cjk-patch"/>
              </a:rPr>
              <a:t>CSS:</a:t>
            </a:r>
            <a:r>
              <a:rPr lang="en-US" sz="2400" i="0" dirty="0" err="1">
                <a:solidFill>
                  <a:srgbClr val="404040"/>
                </a:solidFill>
                <a:effectLst/>
                <a:latin typeface="quote-cjk-patch"/>
              </a:rPr>
              <a:t>Enhances</a:t>
            </a:r>
            <a:r>
              <a:rPr lang="en-US" sz="2400" i="0" dirty="0">
                <a:solidFill>
                  <a:srgbClr val="404040"/>
                </a:solidFill>
                <a:effectLst/>
                <a:latin typeface="quote-cjk-patch"/>
              </a:rPr>
              <a:t> the visual appeal of your website with styling (fonts, colors, layout design).Makes the interface user-friendly and responsive for different devices (e.g., mobile, tablet, desktop).</a:t>
            </a:r>
          </a:p>
          <a:p>
            <a:pPr algn="l">
              <a:spcBef>
                <a:spcPts val="1372"/>
              </a:spcBef>
              <a:spcAft>
                <a:spcPts val="1029"/>
              </a:spcAft>
              <a:buNone/>
            </a:pPr>
            <a:r>
              <a:rPr lang="en-US" sz="2400" b="1" i="0" dirty="0" err="1">
                <a:solidFill>
                  <a:srgbClr val="404040"/>
                </a:solidFill>
                <a:effectLst/>
                <a:latin typeface="quote-cjk-patch"/>
              </a:rPr>
              <a:t>JavaScript:</a:t>
            </a:r>
            <a:r>
              <a:rPr lang="en-US" sz="2400" i="0" dirty="0" err="1">
                <a:solidFill>
                  <a:srgbClr val="404040"/>
                </a:solidFill>
                <a:effectLst/>
                <a:latin typeface="quote-cjk-patch"/>
              </a:rPr>
              <a:t>Adds</a:t>
            </a:r>
            <a:r>
              <a:rPr lang="en-US" sz="2400" i="0" dirty="0">
                <a:solidFill>
                  <a:srgbClr val="404040"/>
                </a:solidFill>
                <a:effectLst/>
                <a:latin typeface="quote-cjk-patch"/>
              </a:rPr>
              <a:t> interactivity, such as enabling users to upload books, navigate between sections, and dynamically display recommendations.</a:t>
            </a:r>
          </a:p>
          <a:p>
            <a:pPr algn="l">
              <a:spcBef>
                <a:spcPts val="1372"/>
              </a:spcBef>
              <a:spcAft>
                <a:spcPts val="1029"/>
              </a:spcAft>
              <a:buNone/>
            </a:pPr>
            <a:r>
              <a:rPr lang="en-US" sz="2400" i="0" dirty="0">
                <a:solidFill>
                  <a:srgbClr val="404040"/>
                </a:solidFill>
                <a:effectLst/>
                <a:latin typeface="quote-cjk-patch"/>
              </a:rPr>
              <a:t>Manages client-side validation (e.g., ensuring proper file formats for book uploads).</a:t>
            </a:r>
          </a:p>
          <a:p>
            <a:pPr algn="l">
              <a:spcBef>
                <a:spcPts val="1372"/>
              </a:spcBef>
              <a:spcAft>
                <a:spcPts val="1029"/>
              </a:spcAft>
              <a:buNone/>
            </a:pPr>
            <a:r>
              <a:rPr lang="en-US" sz="2400" i="0" dirty="0">
                <a:solidFill>
                  <a:srgbClr val="404040"/>
                </a:solidFill>
                <a:effectLst/>
                <a:latin typeface="quote-cjk-patch"/>
              </a:rPr>
              <a:t>Makes API calls to the backend to fetch recommendations, summaries, optical character </a:t>
            </a:r>
            <a:r>
              <a:rPr lang="en-US" sz="2400" dirty="0">
                <a:solidFill>
                  <a:srgbClr val="404040"/>
                </a:solidFill>
                <a:latin typeface="quote-cjk-patch"/>
              </a:rPr>
              <a:t>r</a:t>
            </a:r>
            <a:r>
              <a:rPr lang="en-US" sz="2400" i="0" dirty="0">
                <a:solidFill>
                  <a:srgbClr val="404040"/>
                </a:solidFill>
                <a:effectLst/>
                <a:latin typeface="quote-cjk-patch"/>
              </a:rPr>
              <a:t>ecognition ,text-to-speech results, and updates the UI in real time.</a:t>
            </a:r>
          </a:p>
          <a:p>
            <a:pPr algn="l">
              <a:spcBef>
                <a:spcPts val="1372"/>
              </a:spcBef>
              <a:spcAft>
                <a:spcPts val="1029"/>
              </a:spcAft>
              <a:buNone/>
            </a:pPr>
            <a:endParaRPr lang="en-US" sz="1600" i="0" dirty="0">
              <a:solidFill>
                <a:srgbClr val="404040"/>
              </a:solidFill>
              <a:effectLst/>
              <a:latin typeface="quote-cjk-patch"/>
            </a:endParaRPr>
          </a:p>
        </p:txBody>
      </p:sp>
    </p:spTree>
    <p:extLst>
      <p:ext uri="{BB962C8B-B14F-4D97-AF65-F5344CB8AC3E}">
        <p14:creationId xmlns:p14="http://schemas.microsoft.com/office/powerpoint/2010/main" val="296356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 calcmode="lin" valueType="num">
                                      <p:cBhvr additive="base">
                                        <p:cTn id="11"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anim calcmode="lin" valueType="num">
                                      <p:cBhvr additive="base">
                                        <p:cTn id="2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0">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anim calcmode="lin" valueType="num">
                                      <p:cBhvr additive="base">
                                        <p:cTn id="27"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0">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anim calcmode="lin" valueType="num">
                                      <p:cBhvr additive="base">
                                        <p:cTn id="31"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A3314-1F76-2E8A-C7AE-A3BC4B5F3A1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3C851C0-72D0-28A0-4F8C-7B591CA17F7C}"/>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a:p>
        </p:txBody>
      </p:sp>
      <p:sp>
        <p:nvSpPr>
          <p:cNvPr id="3" name="Freeform 3">
            <a:extLst>
              <a:ext uri="{FF2B5EF4-FFF2-40B4-BE49-F238E27FC236}">
                <a16:creationId xmlns:a16="http://schemas.microsoft.com/office/drawing/2014/main" id="{6D0005DE-F568-D1DB-DD16-A25360B207F6}"/>
              </a:ext>
            </a:extLst>
          </p:cNvPr>
          <p:cNvSpPr/>
          <p:nvPr/>
        </p:nvSpPr>
        <p:spPr>
          <a:xfrm>
            <a:off x="-235013" y="3896361"/>
            <a:ext cx="12427013" cy="4505960"/>
          </a:xfrm>
          <a:custGeom>
            <a:avLst/>
            <a:gdLst/>
            <a:ahLst/>
            <a:cxnLst/>
            <a:rect l="l" t="t" r="r" b="b"/>
            <a:pathLst>
              <a:path w="18640520" h="6758940">
                <a:moveTo>
                  <a:pt x="0" y="0"/>
                </a:moveTo>
                <a:lnTo>
                  <a:pt x="18640520" y="0"/>
                </a:lnTo>
                <a:lnTo>
                  <a:pt x="18640520" y="6758940"/>
                </a:lnTo>
                <a:lnTo>
                  <a:pt x="0" y="6758940"/>
                </a:lnTo>
                <a:lnTo>
                  <a:pt x="0" y="0"/>
                </a:lnTo>
                <a:close/>
              </a:path>
            </a:pathLst>
          </a:custGeom>
          <a:blipFill>
            <a:blip r:embed="rId3"/>
            <a:stretch>
              <a:fillRect t="-963" b="-963"/>
            </a:stretch>
          </a:blipFill>
        </p:spPr>
        <p:txBody>
          <a:bodyPr/>
          <a:lstStyle/>
          <a:p>
            <a:endParaRPr lang="en-US" sz="1200"/>
          </a:p>
        </p:txBody>
      </p:sp>
      <p:sp>
        <p:nvSpPr>
          <p:cNvPr id="4" name="Freeform 4">
            <a:extLst>
              <a:ext uri="{FF2B5EF4-FFF2-40B4-BE49-F238E27FC236}">
                <a16:creationId xmlns:a16="http://schemas.microsoft.com/office/drawing/2014/main" id="{E19A5F4B-E1F9-ABBE-4524-3DF002F95D2F}"/>
              </a:ext>
            </a:extLst>
          </p:cNvPr>
          <p:cNvSpPr/>
          <p:nvPr/>
        </p:nvSpPr>
        <p:spPr>
          <a:xfrm>
            <a:off x="-656410" y="-327266"/>
            <a:ext cx="2223538" cy="5390395"/>
          </a:xfrm>
          <a:custGeom>
            <a:avLst/>
            <a:gdLst/>
            <a:ahLst/>
            <a:cxnLst/>
            <a:rect l="l" t="t" r="r" b="b"/>
            <a:pathLst>
              <a:path w="3335307" h="8085592">
                <a:moveTo>
                  <a:pt x="0" y="0"/>
                </a:moveTo>
                <a:lnTo>
                  <a:pt x="3335307" y="0"/>
                </a:lnTo>
                <a:lnTo>
                  <a:pt x="3335307" y="8085592"/>
                </a:lnTo>
                <a:lnTo>
                  <a:pt x="0" y="8085592"/>
                </a:lnTo>
                <a:lnTo>
                  <a:pt x="0" y="0"/>
                </a:lnTo>
                <a:close/>
              </a:path>
            </a:pathLst>
          </a:custGeom>
          <a:blipFill>
            <a:blip r:embed="rId4"/>
            <a:stretch>
              <a:fillRect/>
            </a:stretch>
          </a:blipFill>
        </p:spPr>
        <p:txBody>
          <a:bodyPr/>
          <a:lstStyle/>
          <a:p>
            <a:endParaRPr lang="en-US" sz="1200"/>
          </a:p>
        </p:txBody>
      </p:sp>
      <p:sp>
        <p:nvSpPr>
          <p:cNvPr id="5" name="TextBox 5">
            <a:extLst>
              <a:ext uri="{FF2B5EF4-FFF2-40B4-BE49-F238E27FC236}">
                <a16:creationId xmlns:a16="http://schemas.microsoft.com/office/drawing/2014/main" id="{9C42F02D-4224-725F-4A06-F66B37FAEE90}"/>
              </a:ext>
            </a:extLst>
          </p:cNvPr>
          <p:cNvSpPr txBox="1"/>
          <p:nvPr/>
        </p:nvSpPr>
        <p:spPr>
          <a:xfrm>
            <a:off x="1567128" y="1319194"/>
            <a:ext cx="9485661" cy="1257973"/>
          </a:xfrm>
          <a:prstGeom prst="rect">
            <a:avLst/>
          </a:prstGeom>
        </p:spPr>
        <p:txBody>
          <a:bodyPr lIns="0" tIns="0" rIns="0" bIns="0" rtlCol="0" anchor="t">
            <a:spAutoFit/>
          </a:bodyPr>
          <a:lstStyle/>
          <a:p>
            <a:pPr algn="ctr">
              <a:lnSpc>
                <a:spcPts val="9732"/>
              </a:lnSpc>
            </a:pPr>
            <a:r>
              <a:rPr lang="en-US" sz="9600" b="1" i="0" dirty="0">
                <a:solidFill>
                  <a:srgbClr val="404040"/>
                </a:solidFill>
                <a:effectLst/>
                <a:latin typeface="quote-cjk-patch"/>
              </a:rPr>
              <a:t>Back-End </a:t>
            </a:r>
          </a:p>
        </p:txBody>
      </p:sp>
    </p:spTree>
    <p:extLst>
      <p:ext uri="{BB962C8B-B14F-4D97-AF65-F5344CB8AC3E}">
        <p14:creationId xmlns:p14="http://schemas.microsoft.com/office/powerpoint/2010/main" val="208414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CA8EF-8B16-0406-7746-B71E37528B6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E04144E-ECA1-F4E2-BE32-2C666294959B}"/>
              </a:ext>
            </a:extLst>
          </p:cNvPr>
          <p:cNvSpPr/>
          <p:nvPr/>
        </p:nvSpPr>
        <p:spPr>
          <a:xfrm>
            <a:off x="0" y="0"/>
            <a:ext cx="12192000" cy="6858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sz="1200" dirty="0"/>
          </a:p>
        </p:txBody>
      </p:sp>
      <p:sp>
        <p:nvSpPr>
          <p:cNvPr id="7" name="TextBox 7">
            <a:extLst>
              <a:ext uri="{FF2B5EF4-FFF2-40B4-BE49-F238E27FC236}">
                <a16:creationId xmlns:a16="http://schemas.microsoft.com/office/drawing/2014/main" id="{AA23B0DF-9C80-4DE2-7AC9-6AA923DB5BA8}"/>
              </a:ext>
            </a:extLst>
          </p:cNvPr>
          <p:cNvSpPr txBox="1"/>
          <p:nvPr/>
        </p:nvSpPr>
        <p:spPr>
          <a:xfrm>
            <a:off x="700824" y="-311543"/>
            <a:ext cx="10790351" cy="1068369"/>
          </a:xfrm>
          <a:prstGeom prst="rect">
            <a:avLst/>
          </a:prstGeom>
        </p:spPr>
        <p:txBody>
          <a:bodyPr wrap="square" lIns="0" tIns="0" rIns="0" bIns="0" rtlCol="0" anchor="t">
            <a:spAutoFit/>
          </a:bodyPr>
          <a:lstStyle/>
          <a:p>
            <a:pPr algn="ctr">
              <a:lnSpc>
                <a:spcPts val="9732"/>
              </a:lnSpc>
            </a:pPr>
            <a:r>
              <a:rPr lang="en-US" sz="4000" b="1" i="0" dirty="0">
                <a:solidFill>
                  <a:srgbClr val="404040"/>
                </a:solidFill>
                <a:effectLst/>
                <a:latin typeface="quote-cjk-patch"/>
              </a:rPr>
              <a:t>Back-End</a:t>
            </a:r>
          </a:p>
        </p:txBody>
      </p:sp>
      <p:sp>
        <p:nvSpPr>
          <p:cNvPr id="10" name="TextBox 9">
            <a:extLst>
              <a:ext uri="{FF2B5EF4-FFF2-40B4-BE49-F238E27FC236}">
                <a16:creationId xmlns:a16="http://schemas.microsoft.com/office/drawing/2014/main" id="{A48819C3-FFD2-89D1-3A95-0E39D0BE934C}"/>
              </a:ext>
            </a:extLst>
          </p:cNvPr>
          <p:cNvSpPr txBox="1"/>
          <p:nvPr/>
        </p:nvSpPr>
        <p:spPr>
          <a:xfrm>
            <a:off x="166805" y="756826"/>
            <a:ext cx="12025195" cy="6678751"/>
          </a:xfrm>
          <a:prstGeom prst="rect">
            <a:avLst/>
          </a:prstGeom>
          <a:noFill/>
        </p:spPr>
        <p:txBody>
          <a:bodyPr wrap="square">
            <a:spAutoFit/>
          </a:bodyPr>
          <a:lstStyle/>
          <a:p>
            <a:pPr>
              <a:spcBef>
                <a:spcPts val="1372"/>
              </a:spcBef>
              <a:spcAft>
                <a:spcPts val="1029"/>
              </a:spcAft>
            </a:pPr>
            <a:r>
              <a:rPr lang="en-US" sz="2400" dirty="0">
                <a:solidFill>
                  <a:srgbClr val="404040"/>
                </a:solidFill>
                <a:latin typeface="quote-cjk-patch"/>
              </a:rPr>
              <a:t>The </a:t>
            </a:r>
            <a:r>
              <a:rPr lang="en-US" sz="2400" b="1" dirty="0">
                <a:solidFill>
                  <a:srgbClr val="404040"/>
                </a:solidFill>
                <a:latin typeface="quote-cjk-patch"/>
              </a:rPr>
              <a:t>API</a:t>
            </a:r>
            <a:r>
              <a:rPr lang="en-US" sz="2400" dirty="0">
                <a:solidFill>
                  <a:srgbClr val="404040"/>
                </a:solidFill>
                <a:latin typeface="quote-cjk-patch"/>
              </a:rPr>
              <a:t> acts as a </a:t>
            </a:r>
            <a:r>
              <a:rPr lang="en-US" sz="2400" b="1" dirty="0">
                <a:solidFill>
                  <a:srgbClr val="404040"/>
                </a:solidFill>
                <a:latin typeface="quote-cjk-patch"/>
              </a:rPr>
              <a:t>bridge</a:t>
            </a:r>
            <a:r>
              <a:rPr lang="en-US" sz="2400" dirty="0">
                <a:solidFill>
                  <a:srgbClr val="404040"/>
                </a:solidFill>
                <a:latin typeface="quote-cjk-patch"/>
              </a:rPr>
              <a:t> between your </a:t>
            </a:r>
            <a:r>
              <a:rPr lang="en-US" sz="2400" b="1" dirty="0">
                <a:solidFill>
                  <a:srgbClr val="404040"/>
                </a:solidFill>
                <a:latin typeface="quote-cjk-patch"/>
              </a:rPr>
              <a:t>backend</a:t>
            </a:r>
            <a:r>
              <a:rPr lang="en-US" sz="2400" dirty="0">
                <a:solidFill>
                  <a:srgbClr val="404040"/>
                </a:solidFill>
                <a:latin typeface="quote-cjk-patch"/>
              </a:rPr>
              <a:t> and the </a:t>
            </a:r>
            <a:r>
              <a:rPr lang="en-US" sz="2400" b="1" dirty="0">
                <a:solidFill>
                  <a:srgbClr val="404040"/>
                </a:solidFill>
                <a:latin typeface="quote-cjk-patch"/>
              </a:rPr>
              <a:t>AI models</a:t>
            </a:r>
            <a:r>
              <a:rPr lang="en-US" sz="2400" dirty="0">
                <a:solidFill>
                  <a:srgbClr val="404040"/>
                </a:solidFill>
                <a:latin typeface="quote-cjk-patch"/>
              </a:rPr>
              <a:t> for processing tasks like recommendations, summarization, text-to-speech conversion and optical character recognition.</a:t>
            </a:r>
          </a:p>
          <a:p>
            <a:pPr>
              <a:spcBef>
                <a:spcPts val="1372"/>
              </a:spcBef>
              <a:spcAft>
                <a:spcPts val="1029"/>
              </a:spcAft>
            </a:pPr>
            <a:r>
              <a:rPr lang="en-US" sz="2400" dirty="0">
                <a:solidFill>
                  <a:srgbClr val="404040"/>
                </a:solidFill>
                <a:latin typeface="quote-cjk-patch"/>
              </a:rPr>
              <a:t>About </a:t>
            </a:r>
            <a:r>
              <a:rPr lang="en-US" sz="2400" b="1" dirty="0">
                <a:solidFill>
                  <a:srgbClr val="404040"/>
                </a:solidFill>
                <a:latin typeface="quote-cjk-patch"/>
              </a:rPr>
              <a:t>Flask Framework</a:t>
            </a:r>
          </a:p>
          <a:p>
            <a:pPr>
              <a:spcBef>
                <a:spcPts val="1372"/>
              </a:spcBef>
              <a:spcAft>
                <a:spcPts val="1029"/>
              </a:spcAft>
            </a:pPr>
            <a:r>
              <a:rPr lang="en-US" sz="2400" b="1" dirty="0">
                <a:solidFill>
                  <a:srgbClr val="404040"/>
                </a:solidFill>
                <a:latin typeface="quote-cjk-patch"/>
              </a:rPr>
              <a:t>Flask</a:t>
            </a:r>
            <a:r>
              <a:rPr lang="en-US" sz="2400" dirty="0">
                <a:solidFill>
                  <a:srgbClr val="404040"/>
                </a:solidFill>
                <a:latin typeface="quote-cjk-patch"/>
              </a:rPr>
              <a:t> is a </a:t>
            </a:r>
            <a:r>
              <a:rPr lang="en-US" sz="2400" b="1" dirty="0">
                <a:solidFill>
                  <a:srgbClr val="404040"/>
                </a:solidFill>
                <a:latin typeface="quote-cjk-patch"/>
              </a:rPr>
              <a:t>lightweight</a:t>
            </a:r>
            <a:r>
              <a:rPr lang="en-US" sz="2400" dirty="0">
                <a:solidFill>
                  <a:srgbClr val="404040"/>
                </a:solidFill>
                <a:latin typeface="quote-cjk-patch"/>
              </a:rPr>
              <a:t> and </a:t>
            </a:r>
            <a:r>
              <a:rPr lang="en-US" sz="2400" b="1" dirty="0">
                <a:solidFill>
                  <a:srgbClr val="404040"/>
                </a:solidFill>
                <a:latin typeface="quote-cjk-patch"/>
              </a:rPr>
              <a:t>flexible</a:t>
            </a:r>
            <a:r>
              <a:rPr lang="en-US" sz="2400" dirty="0">
                <a:solidFill>
                  <a:srgbClr val="404040"/>
                </a:solidFill>
                <a:latin typeface="quote-cjk-patch"/>
              </a:rPr>
              <a:t> web framework</a:t>
            </a:r>
            <a:r>
              <a:rPr lang="en-US" sz="2400" b="1" dirty="0">
                <a:solidFill>
                  <a:srgbClr val="404040"/>
                </a:solidFill>
                <a:latin typeface="quote-cjk-patch"/>
              </a:rPr>
              <a:t> for Python</a:t>
            </a:r>
            <a:r>
              <a:rPr lang="en-US" sz="2400" dirty="0">
                <a:solidFill>
                  <a:srgbClr val="404040"/>
                </a:solidFill>
                <a:latin typeface="quote-cjk-patch"/>
              </a:rPr>
              <a:t>, It provides essential tools to build web applications with minimal setup, using simple routing and a built-in development server. Flask is highly extensible, allowing developers to add functionalities through various extensions, such as Flask-WTF for form handling.</a:t>
            </a:r>
          </a:p>
          <a:p>
            <a:pPr>
              <a:spcBef>
                <a:spcPts val="1372"/>
              </a:spcBef>
              <a:spcAft>
                <a:spcPts val="1029"/>
              </a:spcAft>
            </a:pPr>
            <a:r>
              <a:rPr lang="en-US" sz="2400" b="1" dirty="0">
                <a:solidFill>
                  <a:srgbClr val="404040"/>
                </a:solidFill>
                <a:latin typeface="quote-cjk-patch"/>
              </a:rPr>
              <a:t>Flask framework Advantages:</a:t>
            </a:r>
          </a:p>
          <a:p>
            <a:pPr>
              <a:spcBef>
                <a:spcPts val="1372"/>
              </a:spcBef>
              <a:spcAft>
                <a:spcPts val="1029"/>
              </a:spcAft>
            </a:pPr>
            <a:r>
              <a:rPr lang="en-US" sz="2400" dirty="0">
                <a:solidFill>
                  <a:srgbClr val="404040"/>
                </a:solidFill>
                <a:latin typeface="quote-cjk-patch"/>
              </a:rPr>
              <a:t>● Simplicity and Ease of Use		● Lightweight Framework		</a:t>
            </a:r>
          </a:p>
          <a:p>
            <a:pPr>
              <a:spcBef>
                <a:spcPts val="1372"/>
              </a:spcBef>
              <a:spcAft>
                <a:spcPts val="1029"/>
              </a:spcAft>
            </a:pPr>
            <a:r>
              <a:rPr lang="en-US" sz="2400" dirty="0">
                <a:solidFill>
                  <a:srgbClr val="404040"/>
                </a:solidFill>
                <a:latin typeface="quote-cjk-patch"/>
              </a:rPr>
              <a:t>● Extensive Documentation and Community Support        ● Integration with Python Ecosystem</a:t>
            </a:r>
          </a:p>
          <a:p>
            <a:pPr>
              <a:spcBef>
                <a:spcPts val="1372"/>
              </a:spcBef>
              <a:spcAft>
                <a:spcPts val="1029"/>
              </a:spcAft>
            </a:pPr>
            <a:r>
              <a:rPr lang="en-US" sz="2400" dirty="0">
                <a:solidFill>
                  <a:srgbClr val="404040"/>
                </a:solidFill>
                <a:latin typeface="quote-cjk-patch"/>
              </a:rPr>
              <a:t>● Scalability				● Flexibility </a:t>
            </a:r>
          </a:p>
          <a:p>
            <a:pPr>
              <a:spcBef>
                <a:spcPts val="1372"/>
              </a:spcBef>
              <a:spcAft>
                <a:spcPts val="1029"/>
              </a:spcAft>
            </a:pPr>
            <a:endParaRPr lang="en-US" sz="2400" dirty="0">
              <a:solidFill>
                <a:srgbClr val="404040"/>
              </a:solidFill>
              <a:latin typeface="quote-cjk-patch"/>
            </a:endParaRPr>
          </a:p>
        </p:txBody>
      </p:sp>
    </p:spTree>
    <p:extLst>
      <p:ext uri="{BB962C8B-B14F-4D97-AF65-F5344CB8AC3E}">
        <p14:creationId xmlns:p14="http://schemas.microsoft.com/office/powerpoint/2010/main" val="344284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 calcmode="lin" valueType="num">
                                      <p:cBhvr additive="base">
                                        <p:cTn id="13"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 calcmode="lin" valueType="num">
                                      <p:cBhvr additive="base">
                                        <p:cTn id="19"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xEl>
                                              <p:pRg st="3" end="3"/>
                                            </p:txEl>
                                          </p:spTgt>
                                        </p:tgtEl>
                                        <p:attrNameLst>
                                          <p:attrName>style.visibility</p:attrName>
                                        </p:attrNameLst>
                                      </p:cBhvr>
                                      <p:to>
                                        <p:strVal val="visible"/>
                                      </p:to>
                                    </p:set>
                                    <p:anim calcmode="lin" valueType="num">
                                      <p:cBhvr additive="base">
                                        <p:cTn id="25"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anim calcmode="lin" valueType="num">
                                      <p:cBhvr additive="base">
                                        <p:cTn id="31"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
                                            <p:txEl>
                                              <p:pRg st="5" end="5"/>
                                            </p:txEl>
                                          </p:spTgt>
                                        </p:tgtEl>
                                        <p:attrNameLst>
                                          <p:attrName>style.visibility</p:attrName>
                                        </p:attrNameLst>
                                      </p:cBhvr>
                                      <p:to>
                                        <p:strVal val="visible"/>
                                      </p:to>
                                    </p:set>
                                    <p:anim calcmode="lin" valueType="num">
                                      <p:cBhvr additive="base">
                                        <p:cTn id="37" dur="500" fill="hold"/>
                                        <p:tgtEl>
                                          <p:spTgt spid="10">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xEl>
                                              <p:pRg st="6" end="6"/>
                                            </p:txEl>
                                          </p:spTgt>
                                        </p:tgtEl>
                                        <p:attrNameLst>
                                          <p:attrName>style.visibility</p:attrName>
                                        </p:attrNameLst>
                                      </p:cBhvr>
                                      <p:to>
                                        <p:strVal val="visible"/>
                                      </p:to>
                                    </p:set>
                                    <p:anim calcmode="lin" valueType="num">
                                      <p:cBhvr additive="base">
                                        <p:cTn id="43"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1841</TotalTime>
  <Words>4197</Words>
  <Application>Microsoft Office PowerPoint</Application>
  <PresentationFormat>Widescreen</PresentationFormat>
  <Paragraphs>927</Paragraphs>
  <Slides>103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103</vt:i4>
      </vt:variant>
    </vt:vector>
  </HeadingPairs>
  <TitlesOfParts>
    <vt:vector size="112" baseType="lpstr">
      <vt:lpstr>Aptos</vt:lpstr>
      <vt:lpstr>Aptos Display</vt:lpstr>
      <vt:lpstr>Arial</vt:lpstr>
      <vt:lpstr>Courier New</vt:lpstr>
      <vt:lpstr>KaTeX_Math</vt:lpstr>
      <vt:lpstr>quote-cjk-patch</vt:lpstr>
      <vt:lpstr>Sugo Classic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جورج ممدوح جميل شفيق</dc:creator>
  <cp:lastModifiedBy>جورج ممدوح جميل شفيق</cp:lastModifiedBy>
  <cp:revision>79</cp:revision>
  <dcterms:created xsi:type="dcterms:W3CDTF">2025-06-04T22:37:21Z</dcterms:created>
  <dcterms:modified xsi:type="dcterms:W3CDTF">2025-06-15T09:54:01Z</dcterms:modified>
</cp:coreProperties>
</file>